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59" r:id="rId5"/>
    <p:sldId id="260" r:id="rId6"/>
    <p:sldId id="262" r:id="rId7"/>
    <p:sldId id="263" r:id="rId8"/>
    <p:sldId id="264" r:id="rId9"/>
    <p:sldId id="266" r:id="rId10"/>
    <p:sldId id="267" r:id="rId11"/>
    <p:sldId id="268" r:id="rId12"/>
    <p:sldId id="269" r:id="rId13"/>
    <p:sldId id="283" r:id="rId14"/>
    <p:sldId id="270" r:id="rId15"/>
    <p:sldId id="271" r:id="rId16"/>
    <p:sldId id="272" r:id="rId17"/>
    <p:sldId id="273" r:id="rId18"/>
    <p:sldId id="280" r:id="rId19"/>
    <p:sldId id="279" r:id="rId20"/>
    <p:sldId id="275" r:id="rId21"/>
    <p:sldId id="276" r:id="rId22"/>
    <p:sldId id="277" r:id="rId23"/>
    <p:sldId id="281" r:id="rId24"/>
    <p:sldId id="282"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rutha Lakshmane Gowda" initials="ALG" lastIdx="2" clrIdx="0">
    <p:extLst>
      <p:ext uri="{19B8F6BF-5375-455C-9EA6-DF929625EA0E}">
        <p15:presenceInfo xmlns:p15="http://schemas.microsoft.com/office/powerpoint/2012/main" userId="Amrutha Lakshmane Gowd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8" d="100"/>
          <a:sy n="88" d="100"/>
        </p:scale>
        <p:origin x="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889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6073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0187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379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0654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623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831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2345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8163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4529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4/26/2020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040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4/26/2020</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8736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EBD2-0DC8-4B2B-9D84-2EF6550EE08B}"/>
              </a:ext>
            </a:extLst>
          </p:cNvPr>
          <p:cNvSpPr>
            <a:spLocks noGrp="1"/>
          </p:cNvSpPr>
          <p:nvPr>
            <p:ph type="ctrTitle"/>
          </p:nvPr>
        </p:nvSpPr>
        <p:spPr>
          <a:xfrm>
            <a:off x="977900" y="774362"/>
            <a:ext cx="10236200" cy="2296502"/>
          </a:xfrm>
        </p:spPr>
        <p:txBody>
          <a:bodyPr/>
          <a:lstStyle/>
          <a:p>
            <a:r>
              <a:rPr lang="en-US" dirty="0"/>
              <a:t>Crop Yield Prediction</a:t>
            </a:r>
          </a:p>
        </p:txBody>
      </p:sp>
      <p:sp>
        <p:nvSpPr>
          <p:cNvPr id="3" name="Subtitle 2">
            <a:extLst>
              <a:ext uri="{FF2B5EF4-FFF2-40B4-BE49-F238E27FC236}">
                <a16:creationId xmlns:a16="http://schemas.microsoft.com/office/drawing/2014/main" id="{7DE79BA4-1D74-400B-A941-1428B977602E}"/>
              </a:ext>
            </a:extLst>
          </p:cNvPr>
          <p:cNvSpPr>
            <a:spLocks noGrp="1"/>
          </p:cNvSpPr>
          <p:nvPr>
            <p:ph type="subTitle" idx="1"/>
          </p:nvPr>
        </p:nvSpPr>
        <p:spPr>
          <a:xfrm>
            <a:off x="486833" y="3707747"/>
            <a:ext cx="10727267" cy="1550658"/>
          </a:xfrm>
        </p:spPr>
        <p:txBody>
          <a:bodyPr>
            <a:normAutofit fontScale="85000" lnSpcReduction="20000"/>
          </a:bodyPr>
          <a:lstStyle/>
          <a:p>
            <a:r>
              <a:rPr lang="en-US" dirty="0"/>
              <a:t>G</a:t>
            </a:r>
            <a:r>
              <a:rPr lang="en-US" cap="none" dirty="0"/>
              <a:t>roup</a:t>
            </a:r>
            <a:r>
              <a:rPr lang="en-US" dirty="0"/>
              <a:t> N</a:t>
            </a:r>
            <a:r>
              <a:rPr lang="en-US" cap="none" dirty="0"/>
              <a:t>umber</a:t>
            </a:r>
            <a:r>
              <a:rPr lang="en-US" dirty="0"/>
              <a:t>: 294</a:t>
            </a:r>
          </a:p>
          <a:p>
            <a:r>
              <a:rPr lang="en-US" dirty="0"/>
              <a:t>Vishnu </a:t>
            </a:r>
            <a:r>
              <a:rPr lang="en-US" dirty="0" err="1"/>
              <a:t>Pajjuri</a:t>
            </a:r>
            <a:endParaRPr lang="en-US" dirty="0"/>
          </a:p>
          <a:p>
            <a:r>
              <a:rPr lang="en-US" dirty="0"/>
              <a:t>Aditya Dubey</a:t>
            </a:r>
          </a:p>
          <a:p>
            <a:r>
              <a:rPr lang="en-US" dirty="0"/>
              <a:t>Amrutha Gowda</a:t>
            </a:r>
          </a:p>
        </p:txBody>
      </p:sp>
      <p:pic>
        <p:nvPicPr>
          <p:cNvPr id="7" name="Audio 6">
            <a:hlinkClick r:id="" action="ppaction://media"/>
            <a:extLst>
              <a:ext uri="{FF2B5EF4-FFF2-40B4-BE49-F238E27FC236}">
                <a16:creationId xmlns:a16="http://schemas.microsoft.com/office/drawing/2014/main" id="{931FECD8-DBE0-48A2-8706-A8ED5C158E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28918570"/>
      </p:ext>
    </p:extLst>
  </p:cSld>
  <p:clrMapOvr>
    <a:masterClrMapping/>
  </p:clrMapOvr>
  <mc:AlternateContent xmlns:mc="http://schemas.openxmlformats.org/markup-compatibility/2006">
    <mc:Choice xmlns:p14="http://schemas.microsoft.com/office/powerpoint/2010/main" Requires="p14">
      <p:transition spd="slow" p14:dur="2000" advTm="20328"/>
    </mc:Choice>
    <mc:Fallback>
      <p:transition spd="slow" advTm="20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4826-06C2-4489-BAA2-8EAE8441783E}"/>
              </a:ext>
            </a:extLst>
          </p:cNvPr>
          <p:cNvSpPr>
            <a:spLocks noGrp="1"/>
          </p:cNvSpPr>
          <p:nvPr>
            <p:ph type="title"/>
          </p:nvPr>
        </p:nvSpPr>
        <p:spPr>
          <a:xfrm>
            <a:off x="1450392" y="308726"/>
            <a:ext cx="9291215" cy="1049235"/>
          </a:xfrm>
        </p:spPr>
        <p:txBody>
          <a:bodyPr/>
          <a:lstStyle/>
          <a:p>
            <a:r>
              <a:rPr lang="en-US" b="1" dirty="0"/>
              <a:t>Heatmap</a:t>
            </a:r>
          </a:p>
        </p:txBody>
      </p:sp>
      <p:sp>
        <p:nvSpPr>
          <p:cNvPr id="3" name="Content Placeholder 2">
            <a:extLst>
              <a:ext uri="{FF2B5EF4-FFF2-40B4-BE49-F238E27FC236}">
                <a16:creationId xmlns:a16="http://schemas.microsoft.com/office/drawing/2014/main" id="{C4A8AC72-7068-4A3B-AA15-62B740E37C58}"/>
              </a:ext>
            </a:extLst>
          </p:cNvPr>
          <p:cNvSpPr>
            <a:spLocks noGrp="1"/>
          </p:cNvSpPr>
          <p:nvPr>
            <p:ph idx="1"/>
          </p:nvPr>
        </p:nvSpPr>
        <p:spPr/>
        <p:txBody>
          <a:bodyPr/>
          <a:lstStyle/>
          <a:p>
            <a:pPr marL="0" indent="0">
              <a:buNone/>
            </a:pPr>
            <a:r>
              <a:rPr lang="en-US" dirty="0"/>
              <a:t> </a:t>
            </a:r>
          </a:p>
        </p:txBody>
      </p:sp>
      <p:pic>
        <p:nvPicPr>
          <p:cNvPr id="4" name="Picture 3">
            <a:extLst>
              <a:ext uri="{FF2B5EF4-FFF2-40B4-BE49-F238E27FC236}">
                <a16:creationId xmlns:a16="http://schemas.microsoft.com/office/drawing/2014/main" id="{F4FA935F-C72D-4BC0-8524-A416DC70649B}"/>
              </a:ext>
            </a:extLst>
          </p:cNvPr>
          <p:cNvPicPr>
            <a:picLocks noChangeAspect="1"/>
          </p:cNvPicPr>
          <p:nvPr/>
        </p:nvPicPr>
        <p:blipFill>
          <a:blip r:embed="rId4"/>
          <a:stretch>
            <a:fillRect/>
          </a:stretch>
        </p:blipFill>
        <p:spPr>
          <a:xfrm>
            <a:off x="2600942" y="1261091"/>
            <a:ext cx="7453424" cy="5288183"/>
          </a:xfrm>
          <a:prstGeom prst="rect">
            <a:avLst/>
          </a:prstGeom>
        </p:spPr>
      </p:pic>
      <p:pic>
        <p:nvPicPr>
          <p:cNvPr id="7" name="Audio 6">
            <a:hlinkClick r:id="" action="ppaction://media"/>
            <a:extLst>
              <a:ext uri="{FF2B5EF4-FFF2-40B4-BE49-F238E27FC236}">
                <a16:creationId xmlns:a16="http://schemas.microsoft.com/office/drawing/2014/main" id="{366424A6-9D3A-40FC-9CEC-2EEE97D3B6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77892368"/>
      </p:ext>
    </p:extLst>
  </p:cSld>
  <p:clrMapOvr>
    <a:masterClrMapping/>
  </p:clrMapOvr>
  <mc:AlternateContent xmlns:mc="http://schemas.openxmlformats.org/markup-compatibility/2006">
    <mc:Choice xmlns:p14="http://schemas.microsoft.com/office/powerpoint/2010/main" Requires="p14">
      <p:transition spd="slow" p14:dur="2000" advTm="31089"/>
    </mc:Choice>
    <mc:Fallback>
      <p:transition spd="slow" advTm="31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7397C-0EE9-4784-836F-0F23EAA006FD}"/>
              </a:ext>
            </a:extLst>
          </p:cNvPr>
          <p:cNvSpPr>
            <a:spLocks noGrp="1"/>
          </p:cNvSpPr>
          <p:nvPr>
            <p:ph type="title"/>
          </p:nvPr>
        </p:nvSpPr>
        <p:spPr>
          <a:xfrm>
            <a:off x="882651" y="977028"/>
            <a:ext cx="3333410" cy="5237503"/>
          </a:xfrm>
        </p:spPr>
        <p:txBody>
          <a:bodyPr anchor="ctr">
            <a:normAutofit/>
          </a:bodyPr>
          <a:lstStyle/>
          <a:p>
            <a:r>
              <a:rPr lang="en-US" sz="2700" dirty="0">
                <a:solidFill>
                  <a:schemeClr val="bg2"/>
                </a:solidFill>
              </a:rPr>
              <a:t>extracting Features from Time stamp </a:t>
            </a:r>
          </a:p>
        </p:txBody>
      </p:sp>
      <p:sp useBgFill="1">
        <p:nvSpPr>
          <p:cNvPr id="17" name="Rectangle 9">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11FE00-8436-4469-8D50-C2A6F77C2B2C}"/>
              </a:ext>
            </a:extLst>
          </p:cNvPr>
          <p:cNvSpPr>
            <a:spLocks noGrp="1"/>
          </p:cNvSpPr>
          <p:nvPr>
            <p:ph idx="1"/>
          </p:nvPr>
        </p:nvSpPr>
        <p:spPr>
          <a:xfrm>
            <a:off x="5552008" y="976594"/>
            <a:ext cx="6095246" cy="5171523"/>
          </a:xfrm>
        </p:spPr>
        <p:txBody>
          <a:bodyPr anchor="ctr">
            <a:normAutofit/>
          </a:bodyPr>
          <a:lstStyle/>
          <a:p>
            <a:r>
              <a:rPr lang="en-US" dirty="0"/>
              <a:t>Time Stamp: Extracting features from datetime as weekday, </a:t>
            </a:r>
            <a:r>
              <a:rPr lang="en-US" dirty="0" err="1"/>
              <a:t>day_name</a:t>
            </a:r>
            <a:r>
              <a:rPr lang="en-US" dirty="0"/>
              <a:t>, </a:t>
            </a:r>
            <a:r>
              <a:rPr lang="en-US" dirty="0" err="1"/>
              <a:t>dayofyear</a:t>
            </a:r>
            <a:r>
              <a:rPr lang="en-US" dirty="0"/>
              <a:t>, day, month, </a:t>
            </a:r>
            <a:r>
              <a:rPr lang="en-US" dirty="0" err="1"/>
              <a:t>is_month_end</a:t>
            </a:r>
            <a:r>
              <a:rPr lang="en-US" dirty="0"/>
              <a:t>, </a:t>
            </a:r>
            <a:r>
              <a:rPr lang="en-US" dirty="0" err="1"/>
              <a:t>is_month_start</a:t>
            </a:r>
            <a:endParaRPr lang="en-US" dirty="0"/>
          </a:p>
          <a:p>
            <a:pPr marL="0" indent="0">
              <a:buNone/>
            </a:pPr>
            <a:endParaRPr lang="en-US" dirty="0"/>
          </a:p>
          <a:p>
            <a:r>
              <a:rPr lang="en-US" dirty="0"/>
              <a:t>Weekend or Weekday: Appending weekend with 0 and weekday with 1</a:t>
            </a:r>
          </a:p>
          <a:p>
            <a:pPr marL="0" indent="0">
              <a:buNone/>
            </a:pPr>
            <a:endParaRPr lang="en-US" dirty="0"/>
          </a:p>
          <a:p>
            <a:r>
              <a:rPr lang="en-US" dirty="0"/>
              <a:t>Morning Evening Night: Segregated time into categorical variables </a:t>
            </a:r>
          </a:p>
        </p:txBody>
      </p:sp>
      <p:pic>
        <p:nvPicPr>
          <p:cNvPr id="5" name="Audio 4">
            <a:hlinkClick r:id="" action="ppaction://media"/>
            <a:extLst>
              <a:ext uri="{FF2B5EF4-FFF2-40B4-BE49-F238E27FC236}">
                <a16:creationId xmlns:a16="http://schemas.microsoft.com/office/drawing/2014/main" id="{DB60717D-8927-4435-A457-124109EEC4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377571311"/>
      </p:ext>
    </p:extLst>
  </p:cSld>
  <p:clrMapOvr>
    <a:masterClrMapping/>
  </p:clrMapOvr>
  <mc:AlternateContent xmlns:mc="http://schemas.openxmlformats.org/markup-compatibility/2006">
    <mc:Choice xmlns:p14="http://schemas.microsoft.com/office/powerpoint/2010/main" Requires="p14">
      <p:transition spd="slow" p14:dur="2000" advTm="25248"/>
    </mc:Choice>
    <mc:Fallback>
      <p:transition spd="slow" advTm="25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D2F1-036F-456A-972A-E9DBE7C95801}"/>
              </a:ext>
            </a:extLst>
          </p:cNvPr>
          <p:cNvSpPr>
            <a:spLocks noGrp="1"/>
          </p:cNvSpPr>
          <p:nvPr>
            <p:ph type="title"/>
          </p:nvPr>
        </p:nvSpPr>
        <p:spPr>
          <a:xfrm>
            <a:off x="1030209" y="271268"/>
            <a:ext cx="9291215" cy="1049235"/>
          </a:xfrm>
        </p:spPr>
        <p:txBody>
          <a:bodyPr/>
          <a:lstStyle/>
          <a:p>
            <a:r>
              <a:rPr lang="en-US" b="1"/>
              <a:t>DATA VALIDATION SPLIT</a:t>
            </a:r>
            <a:endParaRPr lang="en-US" b="1" dirty="0"/>
          </a:p>
        </p:txBody>
      </p:sp>
      <p:sp>
        <p:nvSpPr>
          <p:cNvPr id="7" name="Content Placeholder 6">
            <a:extLst>
              <a:ext uri="{FF2B5EF4-FFF2-40B4-BE49-F238E27FC236}">
                <a16:creationId xmlns:a16="http://schemas.microsoft.com/office/drawing/2014/main" id="{9BBF7ED6-0EEF-40DE-BD12-3D2A8C8D54CF}"/>
              </a:ext>
            </a:extLst>
          </p:cNvPr>
          <p:cNvSpPr>
            <a:spLocks noGrp="1"/>
          </p:cNvSpPr>
          <p:nvPr>
            <p:ph idx="1"/>
          </p:nvPr>
        </p:nvSpPr>
        <p:spPr>
          <a:xfrm>
            <a:off x="1354212" y="1575465"/>
            <a:ext cx="9291215" cy="3450613"/>
          </a:xfrm>
        </p:spPr>
        <p:txBody>
          <a:bodyPr/>
          <a:lstStyle/>
          <a:p>
            <a:r>
              <a:rPr lang="en-US" dirty="0"/>
              <a:t> Hold out evaluation is performed considering the size of data</a:t>
            </a:r>
          </a:p>
          <a:p>
            <a:r>
              <a:rPr lang="en-US" dirty="0"/>
              <a:t>Data split into train -75% and validation - 25% </a:t>
            </a:r>
          </a:p>
        </p:txBody>
      </p:sp>
      <p:pic>
        <p:nvPicPr>
          <p:cNvPr id="8" name="Picture 7">
            <a:extLst>
              <a:ext uri="{FF2B5EF4-FFF2-40B4-BE49-F238E27FC236}">
                <a16:creationId xmlns:a16="http://schemas.microsoft.com/office/drawing/2014/main" id="{3FF69ED3-33F6-4B3A-BC16-134F1ABBED0A}"/>
              </a:ext>
            </a:extLst>
          </p:cNvPr>
          <p:cNvPicPr>
            <a:picLocks noChangeAspect="1"/>
          </p:cNvPicPr>
          <p:nvPr/>
        </p:nvPicPr>
        <p:blipFill>
          <a:blip r:embed="rId4"/>
          <a:stretch>
            <a:fillRect/>
          </a:stretch>
        </p:blipFill>
        <p:spPr>
          <a:xfrm>
            <a:off x="2095500" y="2755657"/>
            <a:ext cx="7392878" cy="2654544"/>
          </a:xfrm>
          <a:prstGeom prst="rect">
            <a:avLst/>
          </a:prstGeom>
        </p:spPr>
      </p:pic>
      <p:pic>
        <p:nvPicPr>
          <p:cNvPr id="5" name="Audio 4">
            <a:hlinkClick r:id="" action="ppaction://media"/>
            <a:extLst>
              <a:ext uri="{FF2B5EF4-FFF2-40B4-BE49-F238E27FC236}">
                <a16:creationId xmlns:a16="http://schemas.microsoft.com/office/drawing/2014/main" id="{0566C724-B6A8-4C1F-AE6C-DC6CFE8C76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855497022"/>
      </p:ext>
    </p:extLst>
  </p:cSld>
  <p:clrMapOvr>
    <a:masterClrMapping/>
  </p:clrMapOvr>
  <mc:AlternateContent xmlns:mc="http://schemas.openxmlformats.org/markup-compatibility/2006">
    <mc:Choice xmlns:p14="http://schemas.microsoft.com/office/powerpoint/2010/main" Requires="p14">
      <p:transition spd="slow" p14:dur="2000" advTm="12906"/>
    </mc:Choice>
    <mc:Fallback>
      <p:transition spd="slow" advTm="12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D2F1-036F-456A-972A-E9DBE7C95801}"/>
              </a:ext>
            </a:extLst>
          </p:cNvPr>
          <p:cNvSpPr>
            <a:spLocks noGrp="1"/>
          </p:cNvSpPr>
          <p:nvPr>
            <p:ph type="title"/>
          </p:nvPr>
        </p:nvSpPr>
        <p:spPr>
          <a:xfrm>
            <a:off x="987876" y="46901"/>
            <a:ext cx="9291215" cy="1049235"/>
          </a:xfrm>
        </p:spPr>
        <p:txBody>
          <a:bodyPr>
            <a:normAutofit/>
          </a:bodyPr>
          <a:lstStyle/>
          <a:p>
            <a:r>
              <a:rPr lang="en-US" b="1" dirty="0"/>
              <a:t>MODELS</a:t>
            </a:r>
          </a:p>
        </p:txBody>
      </p:sp>
      <p:sp>
        <p:nvSpPr>
          <p:cNvPr id="3" name="Content Placeholder 2">
            <a:extLst>
              <a:ext uri="{FF2B5EF4-FFF2-40B4-BE49-F238E27FC236}">
                <a16:creationId xmlns:a16="http://schemas.microsoft.com/office/drawing/2014/main" id="{1A373032-DB36-4237-B7D9-96322C151A3F}"/>
              </a:ext>
            </a:extLst>
          </p:cNvPr>
          <p:cNvSpPr>
            <a:spLocks noGrp="1"/>
          </p:cNvSpPr>
          <p:nvPr>
            <p:ph idx="1"/>
          </p:nvPr>
        </p:nvSpPr>
        <p:spPr>
          <a:xfrm>
            <a:off x="845484" y="1426048"/>
            <a:ext cx="9678350" cy="418524"/>
          </a:xfrm>
        </p:spPr>
        <p:txBody>
          <a:bodyPr>
            <a:normAutofit fontScale="92500" lnSpcReduction="10000"/>
          </a:bodyPr>
          <a:lstStyle/>
          <a:p>
            <a:pPr marL="0" indent="0">
              <a:buNone/>
            </a:pPr>
            <a:r>
              <a:rPr lang="en-US" sz="2100" dirty="0" err="1"/>
              <a:t>Dummification</a:t>
            </a:r>
            <a:r>
              <a:rPr lang="en-US" sz="2100" dirty="0"/>
              <a:t> columns: </a:t>
            </a:r>
            <a:r>
              <a:rPr lang="en-US" sz="2100" dirty="0" err="1"/>
              <a:t>is_month_end</a:t>
            </a:r>
            <a:r>
              <a:rPr lang="en-US" sz="2100" dirty="0"/>
              <a:t>, </a:t>
            </a:r>
            <a:r>
              <a:rPr lang="en-US" sz="2100" dirty="0" err="1"/>
              <a:t>is_month_start</a:t>
            </a:r>
            <a:r>
              <a:rPr lang="en-US" sz="2100" dirty="0"/>
              <a:t>, </a:t>
            </a:r>
            <a:r>
              <a:rPr lang="en-US" sz="2100" dirty="0" err="1"/>
              <a:t>day_name</a:t>
            </a:r>
            <a:r>
              <a:rPr lang="en-US" sz="2100" dirty="0"/>
              <a:t>, </a:t>
            </a:r>
            <a:r>
              <a:rPr lang="en-US" sz="2100" dirty="0" err="1"/>
              <a:t>time_of_day</a:t>
            </a:r>
            <a:endParaRPr lang="en-US" sz="21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5422B0F-CB71-4140-A1FF-6B422ED8BBFB}"/>
              </a:ext>
            </a:extLst>
          </p:cNvPr>
          <p:cNvPicPr>
            <a:picLocks noChangeAspect="1"/>
          </p:cNvPicPr>
          <p:nvPr/>
        </p:nvPicPr>
        <p:blipFill rotWithShape="1">
          <a:blip r:embed="rId4"/>
          <a:srcRect l="40" t="5407"/>
          <a:stretch/>
        </p:blipFill>
        <p:spPr>
          <a:xfrm>
            <a:off x="903843" y="1949268"/>
            <a:ext cx="7959067" cy="4744150"/>
          </a:xfrm>
          <a:prstGeom prst="rect">
            <a:avLst/>
          </a:prstGeom>
        </p:spPr>
      </p:pic>
      <p:sp>
        <p:nvSpPr>
          <p:cNvPr id="6" name="Content Placeholder 2">
            <a:extLst>
              <a:ext uri="{FF2B5EF4-FFF2-40B4-BE49-F238E27FC236}">
                <a16:creationId xmlns:a16="http://schemas.microsoft.com/office/drawing/2014/main" id="{37F387FA-8846-4F84-9D7D-8573B4BEB52B}"/>
              </a:ext>
            </a:extLst>
          </p:cNvPr>
          <p:cNvSpPr txBox="1">
            <a:spLocks/>
          </p:cNvSpPr>
          <p:nvPr/>
        </p:nvSpPr>
        <p:spPr>
          <a:xfrm>
            <a:off x="987876" y="822315"/>
            <a:ext cx="9678350" cy="41852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endParaRPr lang="en-US" dirty="0"/>
          </a:p>
        </p:txBody>
      </p:sp>
      <p:sp>
        <p:nvSpPr>
          <p:cNvPr id="5" name="Rectangle 4">
            <a:extLst>
              <a:ext uri="{FF2B5EF4-FFF2-40B4-BE49-F238E27FC236}">
                <a16:creationId xmlns:a16="http://schemas.microsoft.com/office/drawing/2014/main" id="{325B0C7C-CDDA-49D5-8A5B-83967D994E6C}"/>
              </a:ext>
            </a:extLst>
          </p:cNvPr>
          <p:cNvSpPr/>
          <p:nvPr/>
        </p:nvSpPr>
        <p:spPr>
          <a:xfrm>
            <a:off x="845484" y="929228"/>
            <a:ext cx="3554178" cy="461665"/>
          </a:xfrm>
          <a:prstGeom prst="rect">
            <a:avLst/>
          </a:prstGeom>
        </p:spPr>
        <p:txBody>
          <a:bodyPr wrap="none">
            <a:spAutoFit/>
          </a:bodyPr>
          <a:lstStyle/>
          <a:p>
            <a:r>
              <a:rPr lang="en-US" sz="2400" b="1" cap="all" dirty="0">
                <a:solidFill>
                  <a:schemeClr val="accent1"/>
                </a:solidFill>
                <a:latin typeface="+mj-lt"/>
                <a:ea typeface="+mj-ea"/>
                <a:cs typeface="+mj-cs"/>
              </a:rPr>
              <a:t>REGRESSION</a:t>
            </a:r>
            <a:r>
              <a:rPr lang="en-US" sz="1600" b="1" dirty="0"/>
              <a:t> </a:t>
            </a:r>
            <a:r>
              <a:rPr lang="en-US" sz="2400" b="1" cap="all" dirty="0">
                <a:solidFill>
                  <a:schemeClr val="accent1"/>
                </a:solidFill>
                <a:latin typeface="+mj-lt"/>
                <a:ea typeface="+mj-ea"/>
                <a:cs typeface="+mj-cs"/>
              </a:rPr>
              <a:t>MODEL</a:t>
            </a:r>
          </a:p>
        </p:txBody>
      </p:sp>
      <p:pic>
        <p:nvPicPr>
          <p:cNvPr id="7" name="Audio 6">
            <a:hlinkClick r:id="" action="ppaction://media"/>
            <a:extLst>
              <a:ext uri="{FF2B5EF4-FFF2-40B4-BE49-F238E27FC236}">
                <a16:creationId xmlns:a16="http://schemas.microsoft.com/office/drawing/2014/main" id="{E2640842-6045-484E-A4C0-1B4470F1DE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099755649"/>
      </p:ext>
    </p:extLst>
  </p:cSld>
  <p:clrMapOvr>
    <a:masterClrMapping/>
  </p:clrMapOvr>
  <mc:AlternateContent xmlns:mc="http://schemas.openxmlformats.org/markup-compatibility/2006">
    <mc:Choice xmlns:p14="http://schemas.microsoft.com/office/powerpoint/2010/main" Requires="p14">
      <p:transition spd="slow" p14:dur="2000" advTm="9822"/>
    </mc:Choice>
    <mc:Fallback>
      <p:transition spd="slow" advTm="9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94FA-4F52-4B6A-8B47-2B86B5B08355}"/>
              </a:ext>
            </a:extLst>
          </p:cNvPr>
          <p:cNvSpPr>
            <a:spLocks noGrp="1"/>
          </p:cNvSpPr>
          <p:nvPr>
            <p:ph type="ctrTitle"/>
          </p:nvPr>
        </p:nvSpPr>
        <p:spPr>
          <a:xfrm>
            <a:off x="774962" y="345099"/>
            <a:ext cx="9187745" cy="838774"/>
          </a:xfrm>
        </p:spPr>
        <p:txBody>
          <a:bodyPr>
            <a:noAutofit/>
          </a:bodyPr>
          <a:lstStyle/>
          <a:p>
            <a:pPr algn="l"/>
            <a:r>
              <a:rPr lang="en-US" sz="2800" cap="none" dirty="0"/>
              <a:t> Linear </a:t>
            </a:r>
            <a:r>
              <a:rPr lang="en-US" sz="2400" cap="none" dirty="0"/>
              <a:t>Regression model</a:t>
            </a:r>
            <a:endParaRPr lang="en-US" sz="2800" cap="none" dirty="0"/>
          </a:p>
        </p:txBody>
      </p:sp>
      <p:sp>
        <p:nvSpPr>
          <p:cNvPr id="3" name="Subtitle 2">
            <a:extLst>
              <a:ext uri="{FF2B5EF4-FFF2-40B4-BE49-F238E27FC236}">
                <a16:creationId xmlns:a16="http://schemas.microsoft.com/office/drawing/2014/main" id="{1447D50E-4A09-413D-8F1B-29161E1BC573}"/>
              </a:ext>
            </a:extLst>
          </p:cNvPr>
          <p:cNvSpPr>
            <a:spLocks noGrp="1"/>
          </p:cNvSpPr>
          <p:nvPr>
            <p:ph type="subTitle" idx="1"/>
          </p:nvPr>
        </p:nvSpPr>
        <p:spPr/>
        <p:txBody>
          <a:bodyPr/>
          <a:lstStyle/>
          <a:p>
            <a:r>
              <a:rPr lang="en-US" dirty="0"/>
              <a:t> </a:t>
            </a:r>
          </a:p>
        </p:txBody>
      </p:sp>
      <p:pic>
        <p:nvPicPr>
          <p:cNvPr id="5" name="Picture 4">
            <a:extLst>
              <a:ext uri="{FF2B5EF4-FFF2-40B4-BE49-F238E27FC236}">
                <a16:creationId xmlns:a16="http://schemas.microsoft.com/office/drawing/2014/main" id="{F9DE4411-8FDB-455A-BAAC-858EBDF3ABB7}"/>
              </a:ext>
            </a:extLst>
          </p:cNvPr>
          <p:cNvPicPr>
            <a:picLocks noChangeAspect="1"/>
          </p:cNvPicPr>
          <p:nvPr/>
        </p:nvPicPr>
        <p:blipFill>
          <a:blip r:embed="rId4"/>
          <a:stretch>
            <a:fillRect/>
          </a:stretch>
        </p:blipFill>
        <p:spPr>
          <a:xfrm>
            <a:off x="876400" y="1397821"/>
            <a:ext cx="9410602" cy="4311193"/>
          </a:xfrm>
          <a:prstGeom prst="rect">
            <a:avLst/>
          </a:prstGeom>
        </p:spPr>
      </p:pic>
      <p:pic>
        <p:nvPicPr>
          <p:cNvPr id="7" name="Audio 6">
            <a:hlinkClick r:id="" action="ppaction://media"/>
            <a:extLst>
              <a:ext uri="{FF2B5EF4-FFF2-40B4-BE49-F238E27FC236}">
                <a16:creationId xmlns:a16="http://schemas.microsoft.com/office/drawing/2014/main" id="{AF470F1F-40F5-4C80-A197-F53D7EC405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664301637"/>
      </p:ext>
    </p:extLst>
  </p:cSld>
  <p:clrMapOvr>
    <a:masterClrMapping/>
  </p:clrMapOvr>
  <mc:AlternateContent xmlns:mc="http://schemas.openxmlformats.org/markup-compatibility/2006">
    <mc:Choice xmlns:p14="http://schemas.microsoft.com/office/powerpoint/2010/main" Requires="p14">
      <p:transition spd="slow" p14:dur="2000" advTm="6849"/>
    </mc:Choice>
    <mc:Fallback>
      <p:transition spd="slow" advTm="6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A042-E010-41EB-890C-74BA920E8B92}"/>
              </a:ext>
            </a:extLst>
          </p:cNvPr>
          <p:cNvSpPr>
            <a:spLocks noGrp="1"/>
          </p:cNvSpPr>
          <p:nvPr>
            <p:ph type="ctrTitle"/>
          </p:nvPr>
        </p:nvSpPr>
        <p:spPr>
          <a:xfrm>
            <a:off x="1829740" y="435024"/>
            <a:ext cx="8637073" cy="867014"/>
          </a:xfrm>
        </p:spPr>
        <p:txBody>
          <a:bodyPr>
            <a:normAutofit/>
          </a:bodyPr>
          <a:lstStyle/>
          <a:p>
            <a:r>
              <a:rPr lang="en-US" sz="3200" b="1" dirty="0"/>
              <a:t>Decision Tree</a:t>
            </a:r>
          </a:p>
        </p:txBody>
      </p:sp>
      <p:sp>
        <p:nvSpPr>
          <p:cNvPr id="3" name="Subtitle 2">
            <a:extLst>
              <a:ext uri="{FF2B5EF4-FFF2-40B4-BE49-F238E27FC236}">
                <a16:creationId xmlns:a16="http://schemas.microsoft.com/office/drawing/2014/main" id="{4F9EB7F3-07E8-4F53-B75F-13447A683F6A}"/>
              </a:ext>
            </a:extLst>
          </p:cNvPr>
          <p:cNvSpPr>
            <a:spLocks noGrp="1"/>
          </p:cNvSpPr>
          <p:nvPr>
            <p:ph type="subTitle" idx="1"/>
          </p:nvPr>
        </p:nvSpPr>
        <p:spPr>
          <a:xfrm>
            <a:off x="765545" y="1201479"/>
            <a:ext cx="10765464" cy="4375297"/>
          </a:xfrm>
        </p:spPr>
        <p:txBody>
          <a:bodyPr/>
          <a:lstStyle/>
          <a:p>
            <a:r>
              <a:rPr lang="en-US" dirty="0"/>
              <a:t> </a:t>
            </a:r>
          </a:p>
        </p:txBody>
      </p:sp>
      <p:sp>
        <p:nvSpPr>
          <p:cNvPr id="6" name="Rectangle 5">
            <a:extLst>
              <a:ext uri="{FF2B5EF4-FFF2-40B4-BE49-F238E27FC236}">
                <a16:creationId xmlns:a16="http://schemas.microsoft.com/office/drawing/2014/main" id="{4C2BF5A1-FBF3-4FD7-A123-A69B7CCC8C7F}"/>
              </a:ext>
            </a:extLst>
          </p:cNvPr>
          <p:cNvSpPr/>
          <p:nvPr/>
        </p:nvSpPr>
        <p:spPr>
          <a:xfrm>
            <a:off x="2173229" y="1559482"/>
            <a:ext cx="1966372" cy="369332"/>
          </a:xfrm>
          <a:prstGeom prst="rect">
            <a:avLst/>
          </a:prstGeom>
        </p:spPr>
        <p:txBody>
          <a:bodyPr wrap="none">
            <a:spAutoFit/>
          </a:bodyPr>
          <a:lstStyle/>
          <a:p>
            <a:r>
              <a:rPr lang="en-US" dirty="0"/>
              <a:t> Without Outliers</a:t>
            </a:r>
          </a:p>
        </p:txBody>
      </p:sp>
      <p:sp>
        <p:nvSpPr>
          <p:cNvPr id="7" name="Rectangle 6">
            <a:extLst>
              <a:ext uri="{FF2B5EF4-FFF2-40B4-BE49-F238E27FC236}">
                <a16:creationId xmlns:a16="http://schemas.microsoft.com/office/drawing/2014/main" id="{2AAF21A2-C71B-406F-87BB-85AD827EDD19}"/>
              </a:ext>
            </a:extLst>
          </p:cNvPr>
          <p:cNvSpPr/>
          <p:nvPr/>
        </p:nvSpPr>
        <p:spPr>
          <a:xfrm>
            <a:off x="8280303" y="1506115"/>
            <a:ext cx="2022605" cy="369332"/>
          </a:xfrm>
          <a:prstGeom prst="rect">
            <a:avLst/>
          </a:prstGeom>
        </p:spPr>
        <p:txBody>
          <a:bodyPr wrap="none">
            <a:spAutoFit/>
          </a:bodyPr>
          <a:lstStyle/>
          <a:p>
            <a:r>
              <a:rPr lang="en-US" dirty="0"/>
              <a:t> Hyperparameter</a:t>
            </a:r>
          </a:p>
        </p:txBody>
      </p:sp>
      <p:pic>
        <p:nvPicPr>
          <p:cNvPr id="8" name="Picture 7">
            <a:extLst>
              <a:ext uri="{FF2B5EF4-FFF2-40B4-BE49-F238E27FC236}">
                <a16:creationId xmlns:a16="http://schemas.microsoft.com/office/drawing/2014/main" id="{2303E20B-F55F-44FA-9DB4-90D2BB6EDA95}"/>
              </a:ext>
            </a:extLst>
          </p:cNvPr>
          <p:cNvPicPr>
            <a:picLocks noChangeAspect="1"/>
          </p:cNvPicPr>
          <p:nvPr/>
        </p:nvPicPr>
        <p:blipFill>
          <a:blip r:embed="rId4"/>
          <a:stretch>
            <a:fillRect/>
          </a:stretch>
        </p:blipFill>
        <p:spPr>
          <a:xfrm>
            <a:off x="383604" y="2186258"/>
            <a:ext cx="5764672" cy="2782906"/>
          </a:xfrm>
          <a:prstGeom prst="rect">
            <a:avLst/>
          </a:prstGeom>
        </p:spPr>
      </p:pic>
      <p:pic>
        <p:nvPicPr>
          <p:cNvPr id="11" name="Picture 10">
            <a:extLst>
              <a:ext uri="{FF2B5EF4-FFF2-40B4-BE49-F238E27FC236}">
                <a16:creationId xmlns:a16="http://schemas.microsoft.com/office/drawing/2014/main" id="{A885245A-5E8A-42E8-9B3B-15E5D436A35B}"/>
              </a:ext>
            </a:extLst>
          </p:cNvPr>
          <p:cNvPicPr>
            <a:picLocks noChangeAspect="1"/>
          </p:cNvPicPr>
          <p:nvPr/>
        </p:nvPicPr>
        <p:blipFill>
          <a:blip r:embed="rId5"/>
          <a:stretch>
            <a:fillRect/>
          </a:stretch>
        </p:blipFill>
        <p:spPr>
          <a:xfrm>
            <a:off x="6379122" y="2178979"/>
            <a:ext cx="5581974" cy="2752854"/>
          </a:xfrm>
          <a:prstGeom prst="rect">
            <a:avLst/>
          </a:prstGeom>
        </p:spPr>
      </p:pic>
      <p:pic>
        <p:nvPicPr>
          <p:cNvPr id="9" name="Audio 8">
            <a:hlinkClick r:id="" action="ppaction://media"/>
            <a:extLst>
              <a:ext uri="{FF2B5EF4-FFF2-40B4-BE49-F238E27FC236}">
                <a16:creationId xmlns:a16="http://schemas.microsoft.com/office/drawing/2014/main" id="{C36A354F-C84E-4BF6-8C30-90CC16B374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273383678"/>
      </p:ext>
    </p:extLst>
  </p:cSld>
  <p:clrMapOvr>
    <a:masterClrMapping/>
  </p:clrMapOvr>
  <mc:AlternateContent xmlns:mc="http://schemas.openxmlformats.org/markup-compatibility/2006">
    <mc:Choice xmlns:p14="http://schemas.microsoft.com/office/powerpoint/2010/main" Requires="p14">
      <p:transition spd="slow" p14:dur="2000" advTm="13107"/>
    </mc:Choice>
    <mc:Fallback>
      <p:transition spd="slow" advTm="13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87AE-CA59-4962-A9D0-EFE23A4AE14F}"/>
              </a:ext>
            </a:extLst>
          </p:cNvPr>
          <p:cNvSpPr>
            <a:spLocks noGrp="1"/>
          </p:cNvSpPr>
          <p:nvPr>
            <p:ph type="ctrTitle"/>
          </p:nvPr>
        </p:nvSpPr>
        <p:spPr/>
        <p:txBody>
          <a:bodyPr/>
          <a:lstStyle/>
          <a:p>
            <a:r>
              <a:rPr lang="en-US" dirty="0"/>
              <a:t>  </a:t>
            </a:r>
          </a:p>
        </p:txBody>
      </p:sp>
      <p:sp>
        <p:nvSpPr>
          <p:cNvPr id="3" name="Subtitle 2">
            <a:extLst>
              <a:ext uri="{FF2B5EF4-FFF2-40B4-BE49-F238E27FC236}">
                <a16:creationId xmlns:a16="http://schemas.microsoft.com/office/drawing/2014/main" id="{430BF83D-690C-4326-8BF7-EC74329C6D1E}"/>
              </a:ext>
            </a:extLst>
          </p:cNvPr>
          <p:cNvSpPr>
            <a:spLocks noGrp="1"/>
          </p:cNvSpPr>
          <p:nvPr>
            <p:ph type="subTitle" idx="1"/>
          </p:nvPr>
        </p:nvSpPr>
        <p:spPr/>
        <p:txBody>
          <a:bodyPr/>
          <a:lstStyle/>
          <a:p>
            <a:r>
              <a:rPr lang="en-US" dirty="0"/>
              <a:t> </a:t>
            </a:r>
          </a:p>
        </p:txBody>
      </p:sp>
      <p:pic>
        <p:nvPicPr>
          <p:cNvPr id="6" name="Picture 5">
            <a:extLst>
              <a:ext uri="{FF2B5EF4-FFF2-40B4-BE49-F238E27FC236}">
                <a16:creationId xmlns:a16="http://schemas.microsoft.com/office/drawing/2014/main" id="{7044DB86-65B3-4584-AE99-502EF211A30E}"/>
              </a:ext>
            </a:extLst>
          </p:cNvPr>
          <p:cNvPicPr>
            <a:picLocks noChangeAspect="1"/>
          </p:cNvPicPr>
          <p:nvPr/>
        </p:nvPicPr>
        <p:blipFill>
          <a:blip r:embed="rId4"/>
          <a:stretch>
            <a:fillRect/>
          </a:stretch>
        </p:blipFill>
        <p:spPr>
          <a:xfrm>
            <a:off x="2375686" y="1199865"/>
            <a:ext cx="8080648" cy="4658021"/>
          </a:xfrm>
          <a:prstGeom prst="rect">
            <a:avLst/>
          </a:prstGeom>
        </p:spPr>
      </p:pic>
      <p:sp>
        <p:nvSpPr>
          <p:cNvPr id="7" name="Rectangle 6">
            <a:extLst>
              <a:ext uri="{FF2B5EF4-FFF2-40B4-BE49-F238E27FC236}">
                <a16:creationId xmlns:a16="http://schemas.microsoft.com/office/drawing/2014/main" id="{2BABD765-4359-48D3-B881-39A384DE70E0}"/>
              </a:ext>
            </a:extLst>
          </p:cNvPr>
          <p:cNvSpPr/>
          <p:nvPr/>
        </p:nvSpPr>
        <p:spPr>
          <a:xfrm>
            <a:off x="4877204" y="588901"/>
            <a:ext cx="2594300" cy="461665"/>
          </a:xfrm>
          <a:prstGeom prst="rect">
            <a:avLst/>
          </a:prstGeom>
        </p:spPr>
        <p:txBody>
          <a:bodyPr wrap="none">
            <a:spAutoFit/>
          </a:bodyPr>
          <a:lstStyle/>
          <a:p>
            <a:r>
              <a:rPr lang="en-US" sz="2400" b="1" dirty="0"/>
              <a:t>Learning Curve</a:t>
            </a:r>
          </a:p>
        </p:txBody>
      </p:sp>
      <p:pic>
        <p:nvPicPr>
          <p:cNvPr id="8" name="Audio 7">
            <a:hlinkClick r:id="" action="ppaction://media"/>
            <a:extLst>
              <a:ext uri="{FF2B5EF4-FFF2-40B4-BE49-F238E27FC236}">
                <a16:creationId xmlns:a16="http://schemas.microsoft.com/office/drawing/2014/main" id="{B2115528-F655-412C-AFFB-45F80668BF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754668086"/>
      </p:ext>
    </p:extLst>
  </p:cSld>
  <p:clrMapOvr>
    <a:masterClrMapping/>
  </p:clrMapOvr>
  <mc:AlternateContent xmlns:mc="http://schemas.openxmlformats.org/markup-compatibility/2006">
    <mc:Choice xmlns:p14="http://schemas.microsoft.com/office/powerpoint/2010/main" Requires="p14">
      <p:transition spd="slow" p14:dur="2000" advTm="11896"/>
    </mc:Choice>
    <mc:Fallback>
      <p:transition spd="slow" advTm="11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3CF7-0909-4E5B-B39A-3C5C93B2461F}"/>
              </a:ext>
            </a:extLst>
          </p:cNvPr>
          <p:cNvSpPr>
            <a:spLocks noGrp="1"/>
          </p:cNvSpPr>
          <p:nvPr>
            <p:ph type="title"/>
          </p:nvPr>
        </p:nvSpPr>
        <p:spPr>
          <a:xfrm>
            <a:off x="1439029" y="727025"/>
            <a:ext cx="9291215" cy="1049235"/>
          </a:xfrm>
        </p:spPr>
        <p:txBody>
          <a:bodyPr/>
          <a:lstStyle/>
          <a:p>
            <a:r>
              <a:rPr lang="en-US" b="1" dirty="0"/>
              <a:t>Random forest</a:t>
            </a:r>
          </a:p>
        </p:txBody>
      </p:sp>
      <p:pic>
        <p:nvPicPr>
          <p:cNvPr id="10" name="Picture 9">
            <a:extLst>
              <a:ext uri="{FF2B5EF4-FFF2-40B4-BE49-F238E27FC236}">
                <a16:creationId xmlns:a16="http://schemas.microsoft.com/office/drawing/2014/main" id="{4F8ECBC1-8EC8-44C2-A6C9-F27FD215C8DD}"/>
              </a:ext>
            </a:extLst>
          </p:cNvPr>
          <p:cNvPicPr>
            <a:picLocks noChangeAspect="1"/>
          </p:cNvPicPr>
          <p:nvPr/>
        </p:nvPicPr>
        <p:blipFill>
          <a:blip r:embed="rId4"/>
          <a:stretch>
            <a:fillRect/>
          </a:stretch>
        </p:blipFill>
        <p:spPr>
          <a:xfrm>
            <a:off x="1311886" y="1776261"/>
            <a:ext cx="9897981" cy="3791197"/>
          </a:xfrm>
          <a:prstGeom prst="rect">
            <a:avLst/>
          </a:prstGeom>
        </p:spPr>
      </p:pic>
      <p:sp>
        <p:nvSpPr>
          <p:cNvPr id="4" name="Content Placeholder 3">
            <a:extLst>
              <a:ext uri="{FF2B5EF4-FFF2-40B4-BE49-F238E27FC236}">
                <a16:creationId xmlns:a16="http://schemas.microsoft.com/office/drawing/2014/main" id="{C25AED4A-B4EA-4B9E-88B2-04541E81BB4F}"/>
              </a:ext>
            </a:extLst>
          </p:cNvPr>
          <p:cNvSpPr>
            <a:spLocks noGrp="1"/>
          </p:cNvSpPr>
          <p:nvPr>
            <p:ph idx="1"/>
          </p:nvPr>
        </p:nvSpPr>
        <p:spPr/>
        <p:txBody>
          <a:bodyPr/>
          <a:lstStyle/>
          <a:p>
            <a:pPr marL="0" indent="0">
              <a:buNone/>
            </a:pPr>
            <a:r>
              <a:rPr lang="en-US" dirty="0"/>
              <a:t> </a:t>
            </a:r>
          </a:p>
        </p:txBody>
      </p:sp>
      <p:pic>
        <p:nvPicPr>
          <p:cNvPr id="3" name="Audio 2">
            <a:hlinkClick r:id="" action="ppaction://media"/>
            <a:extLst>
              <a:ext uri="{FF2B5EF4-FFF2-40B4-BE49-F238E27FC236}">
                <a16:creationId xmlns:a16="http://schemas.microsoft.com/office/drawing/2014/main" id="{1D2E6468-E92A-4CA9-A851-928756B65D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986420132"/>
      </p:ext>
    </p:extLst>
  </p:cSld>
  <p:clrMapOvr>
    <a:masterClrMapping/>
  </p:clrMapOvr>
  <mc:AlternateContent xmlns:mc="http://schemas.openxmlformats.org/markup-compatibility/2006">
    <mc:Choice xmlns:p14="http://schemas.microsoft.com/office/powerpoint/2010/main" Requires="p14">
      <p:transition spd="slow" p14:dur="2000" advTm="9518"/>
    </mc:Choice>
    <mc:Fallback>
      <p:transition spd="slow" advTm="9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BC41EE2-380D-450C-8484-7474D12C1B54}"/>
              </a:ext>
            </a:extLst>
          </p:cNvPr>
          <p:cNvPicPr>
            <a:picLocks noGrp="1" noChangeAspect="1"/>
          </p:cNvPicPr>
          <p:nvPr>
            <p:ph idx="1"/>
          </p:nvPr>
        </p:nvPicPr>
        <p:blipFill>
          <a:blip r:embed="rId4"/>
          <a:stretch>
            <a:fillRect/>
          </a:stretch>
        </p:blipFill>
        <p:spPr>
          <a:xfrm>
            <a:off x="2893923" y="1477007"/>
            <a:ext cx="7090586" cy="4533261"/>
          </a:xfrm>
          <a:prstGeom prst="rect">
            <a:avLst/>
          </a:prstGeom>
        </p:spPr>
      </p:pic>
      <p:sp>
        <p:nvSpPr>
          <p:cNvPr id="4" name="Title 3">
            <a:extLst>
              <a:ext uri="{FF2B5EF4-FFF2-40B4-BE49-F238E27FC236}">
                <a16:creationId xmlns:a16="http://schemas.microsoft.com/office/drawing/2014/main" id="{2346B13D-85FE-4077-B912-9D718A5A114D}"/>
              </a:ext>
            </a:extLst>
          </p:cNvPr>
          <p:cNvSpPr>
            <a:spLocks noGrp="1"/>
          </p:cNvSpPr>
          <p:nvPr>
            <p:ph type="title"/>
          </p:nvPr>
        </p:nvSpPr>
        <p:spPr/>
        <p:txBody>
          <a:bodyPr/>
          <a:lstStyle/>
          <a:p>
            <a:r>
              <a:rPr lang="en-US" dirty="0"/>
              <a:t> </a:t>
            </a:r>
          </a:p>
        </p:txBody>
      </p:sp>
      <p:sp>
        <p:nvSpPr>
          <p:cNvPr id="10" name="Rectangle 9">
            <a:extLst>
              <a:ext uri="{FF2B5EF4-FFF2-40B4-BE49-F238E27FC236}">
                <a16:creationId xmlns:a16="http://schemas.microsoft.com/office/drawing/2014/main" id="{7589B8AF-37FF-4384-A572-C2D36003C2F5}"/>
              </a:ext>
            </a:extLst>
          </p:cNvPr>
          <p:cNvSpPr/>
          <p:nvPr/>
        </p:nvSpPr>
        <p:spPr>
          <a:xfrm>
            <a:off x="4877204" y="588901"/>
            <a:ext cx="2594300" cy="461665"/>
          </a:xfrm>
          <a:prstGeom prst="rect">
            <a:avLst/>
          </a:prstGeom>
        </p:spPr>
        <p:txBody>
          <a:bodyPr wrap="none">
            <a:spAutoFit/>
          </a:bodyPr>
          <a:lstStyle/>
          <a:p>
            <a:r>
              <a:rPr lang="en-US" sz="2400" b="1" dirty="0"/>
              <a:t>Learning Curve</a:t>
            </a:r>
          </a:p>
        </p:txBody>
      </p:sp>
      <p:pic>
        <p:nvPicPr>
          <p:cNvPr id="3" name="Audio 2">
            <a:hlinkClick r:id="" action="ppaction://media"/>
            <a:extLst>
              <a:ext uri="{FF2B5EF4-FFF2-40B4-BE49-F238E27FC236}">
                <a16:creationId xmlns:a16="http://schemas.microsoft.com/office/drawing/2014/main" id="{D07B70E0-1CCE-4839-9D45-CB9466185C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163648616"/>
      </p:ext>
    </p:extLst>
  </p:cSld>
  <p:clrMapOvr>
    <a:masterClrMapping/>
  </p:clrMapOvr>
  <mc:AlternateContent xmlns:mc="http://schemas.openxmlformats.org/markup-compatibility/2006">
    <mc:Choice xmlns:p14="http://schemas.microsoft.com/office/powerpoint/2010/main" Requires="p14">
      <p:transition spd="slow" p14:dur="2000" advTm="17023"/>
    </mc:Choice>
    <mc:Fallback>
      <p:transition spd="slow" advTm="17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86DE25-E92C-471A-B605-A29F943BB518}"/>
              </a:ext>
            </a:extLst>
          </p:cNvPr>
          <p:cNvPicPr>
            <a:picLocks noChangeAspect="1"/>
          </p:cNvPicPr>
          <p:nvPr/>
        </p:nvPicPr>
        <p:blipFill>
          <a:blip r:embed="rId4"/>
          <a:stretch>
            <a:fillRect/>
          </a:stretch>
        </p:blipFill>
        <p:spPr>
          <a:xfrm>
            <a:off x="2378230" y="1238506"/>
            <a:ext cx="8223645" cy="4977468"/>
          </a:xfrm>
          <a:prstGeom prst="rect">
            <a:avLst/>
          </a:prstGeom>
        </p:spPr>
      </p:pic>
      <p:sp>
        <p:nvSpPr>
          <p:cNvPr id="9" name="Rectangle 8">
            <a:extLst>
              <a:ext uri="{FF2B5EF4-FFF2-40B4-BE49-F238E27FC236}">
                <a16:creationId xmlns:a16="http://schemas.microsoft.com/office/drawing/2014/main" id="{9369A7F0-4C85-413E-A505-A3FEB5726C84}"/>
              </a:ext>
            </a:extLst>
          </p:cNvPr>
          <p:cNvSpPr/>
          <p:nvPr/>
        </p:nvSpPr>
        <p:spPr>
          <a:xfrm>
            <a:off x="4404671" y="505187"/>
            <a:ext cx="3382657" cy="369332"/>
          </a:xfrm>
          <a:prstGeom prst="rect">
            <a:avLst/>
          </a:prstGeom>
        </p:spPr>
        <p:txBody>
          <a:bodyPr wrap="none">
            <a:spAutoFit/>
          </a:bodyPr>
          <a:lstStyle/>
          <a:p>
            <a:r>
              <a:rPr lang="en-US" dirty="0"/>
              <a:t> </a:t>
            </a:r>
            <a:r>
              <a:rPr lang="en-US" b="1" dirty="0"/>
              <a:t>Predicted yield Month-wise</a:t>
            </a:r>
          </a:p>
        </p:txBody>
      </p:sp>
      <p:sp>
        <p:nvSpPr>
          <p:cNvPr id="4" name="Content Placeholder 3">
            <a:extLst>
              <a:ext uri="{FF2B5EF4-FFF2-40B4-BE49-F238E27FC236}">
                <a16:creationId xmlns:a16="http://schemas.microsoft.com/office/drawing/2014/main" id="{C593566D-3032-4679-AB2A-F37F2C0A309D}"/>
              </a:ext>
            </a:extLst>
          </p:cNvPr>
          <p:cNvSpPr>
            <a:spLocks noGrp="1"/>
          </p:cNvSpPr>
          <p:nvPr>
            <p:ph idx="1"/>
          </p:nvPr>
        </p:nvSpPr>
        <p:spPr>
          <a:xfrm>
            <a:off x="1590125" y="2482169"/>
            <a:ext cx="9291215" cy="3450613"/>
          </a:xfrm>
        </p:spPr>
        <p:txBody>
          <a:bodyPr/>
          <a:lstStyle/>
          <a:p>
            <a:pPr marL="0" indent="0">
              <a:buNone/>
            </a:pPr>
            <a:r>
              <a:rPr lang="en-US" dirty="0"/>
              <a:t> </a:t>
            </a:r>
          </a:p>
        </p:txBody>
      </p:sp>
      <p:sp>
        <p:nvSpPr>
          <p:cNvPr id="11" name="Title 10">
            <a:extLst>
              <a:ext uri="{FF2B5EF4-FFF2-40B4-BE49-F238E27FC236}">
                <a16:creationId xmlns:a16="http://schemas.microsoft.com/office/drawing/2014/main" id="{A30E8183-1B7D-4B43-909E-82446962964B}"/>
              </a:ext>
            </a:extLst>
          </p:cNvPr>
          <p:cNvSpPr>
            <a:spLocks noGrp="1"/>
          </p:cNvSpPr>
          <p:nvPr>
            <p:ph type="title"/>
          </p:nvPr>
        </p:nvSpPr>
        <p:spPr/>
        <p:txBody>
          <a:bodyPr/>
          <a:lstStyle/>
          <a:p>
            <a:r>
              <a:rPr lang="en-US" dirty="0"/>
              <a:t> </a:t>
            </a:r>
          </a:p>
        </p:txBody>
      </p:sp>
      <p:pic>
        <p:nvPicPr>
          <p:cNvPr id="6" name="Audio 5">
            <a:hlinkClick r:id="" action="ppaction://media"/>
            <a:extLst>
              <a:ext uri="{FF2B5EF4-FFF2-40B4-BE49-F238E27FC236}">
                <a16:creationId xmlns:a16="http://schemas.microsoft.com/office/drawing/2014/main" id="{60E805AF-B18E-4758-BC3E-64C41CC902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505486524"/>
      </p:ext>
    </p:extLst>
  </p:cSld>
  <p:clrMapOvr>
    <a:masterClrMapping/>
  </p:clrMapOvr>
  <mc:AlternateContent xmlns:mc="http://schemas.openxmlformats.org/markup-compatibility/2006">
    <mc:Choice xmlns:p14="http://schemas.microsoft.com/office/powerpoint/2010/main" Requires="p14">
      <p:transition spd="slow" p14:dur="2000" advTm="12789"/>
    </mc:Choice>
    <mc:Fallback>
      <p:transition spd="slow" advTm="12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9A993-7BF0-45C0-8BCB-F800A2D15597}"/>
              </a:ext>
            </a:extLst>
          </p:cNvPr>
          <p:cNvSpPr>
            <a:spLocks noGrp="1"/>
          </p:cNvSpPr>
          <p:nvPr>
            <p:ph type="title"/>
          </p:nvPr>
        </p:nvSpPr>
        <p:spPr>
          <a:xfrm>
            <a:off x="882651" y="977028"/>
            <a:ext cx="3333410" cy="5237503"/>
          </a:xfrm>
        </p:spPr>
        <p:txBody>
          <a:bodyPr anchor="ctr">
            <a:normAutofit/>
          </a:bodyPr>
          <a:lstStyle/>
          <a:p>
            <a:r>
              <a:rPr lang="en-US" dirty="0">
                <a:solidFill>
                  <a:schemeClr val="bg2"/>
                </a:solidFill>
              </a:rPr>
              <a:t>CONTENTS</a:t>
            </a:r>
          </a:p>
        </p:txBody>
      </p:sp>
      <p:sp useBgFill="1">
        <p:nvSpPr>
          <p:cNvPr id="6" name="Rectangle 9">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453F26-EBB3-40C5-B4AA-16D5564738A3}"/>
              </a:ext>
            </a:extLst>
          </p:cNvPr>
          <p:cNvSpPr>
            <a:spLocks noGrp="1"/>
          </p:cNvSpPr>
          <p:nvPr>
            <p:ph idx="1"/>
          </p:nvPr>
        </p:nvSpPr>
        <p:spPr>
          <a:xfrm>
            <a:off x="5791954" y="977029"/>
            <a:ext cx="5428789" cy="5237503"/>
          </a:xfrm>
        </p:spPr>
        <p:txBody>
          <a:bodyPr anchor="ctr">
            <a:normAutofit fontScale="85000" lnSpcReduction="10000"/>
          </a:bodyPr>
          <a:lstStyle/>
          <a:p>
            <a:r>
              <a:rPr lang="en-US" dirty="0"/>
              <a:t>Introduction</a:t>
            </a:r>
          </a:p>
          <a:p>
            <a:r>
              <a:rPr lang="en-US" dirty="0"/>
              <a:t>Pre-processing</a:t>
            </a:r>
          </a:p>
          <a:p>
            <a:r>
              <a:rPr lang="en-US" dirty="0"/>
              <a:t>Data Visualization</a:t>
            </a:r>
          </a:p>
          <a:p>
            <a:r>
              <a:rPr lang="en-US" dirty="0"/>
              <a:t>Extracting Features from Timestamp</a:t>
            </a:r>
          </a:p>
          <a:p>
            <a:r>
              <a:rPr lang="en-US" dirty="0"/>
              <a:t>Data Validation Split</a:t>
            </a:r>
          </a:p>
          <a:p>
            <a:r>
              <a:rPr lang="en-US" dirty="0"/>
              <a:t>Models</a:t>
            </a:r>
          </a:p>
          <a:p>
            <a:pPr lvl="1"/>
            <a:r>
              <a:rPr lang="en-US" dirty="0"/>
              <a:t>Linear Regression</a:t>
            </a:r>
          </a:p>
          <a:p>
            <a:pPr lvl="1"/>
            <a:r>
              <a:rPr lang="en-US" dirty="0"/>
              <a:t>Decision Tree</a:t>
            </a:r>
          </a:p>
          <a:p>
            <a:pPr lvl="1"/>
            <a:r>
              <a:rPr lang="en-US" dirty="0"/>
              <a:t>Random Forest</a:t>
            </a:r>
          </a:p>
          <a:p>
            <a:pPr lvl="1"/>
            <a:r>
              <a:rPr lang="en-US" dirty="0"/>
              <a:t>XG Boost</a:t>
            </a:r>
          </a:p>
          <a:p>
            <a:pPr lvl="1"/>
            <a:r>
              <a:rPr lang="en-US" dirty="0"/>
              <a:t>Neural Network</a:t>
            </a:r>
          </a:p>
          <a:p>
            <a:r>
              <a:rPr lang="en-US" dirty="0"/>
              <a:t>Comparison of Models</a:t>
            </a:r>
          </a:p>
          <a:p>
            <a:r>
              <a:rPr lang="en-US" dirty="0"/>
              <a:t>Yield Production Graph</a:t>
            </a:r>
          </a:p>
          <a:p>
            <a:r>
              <a:rPr lang="en-US" dirty="0"/>
              <a:t>Conclusion</a:t>
            </a:r>
          </a:p>
        </p:txBody>
      </p:sp>
      <p:pic>
        <p:nvPicPr>
          <p:cNvPr id="12" name="Audio 11">
            <a:hlinkClick r:id="" action="ppaction://media"/>
            <a:extLst>
              <a:ext uri="{FF2B5EF4-FFF2-40B4-BE49-F238E27FC236}">
                <a16:creationId xmlns:a16="http://schemas.microsoft.com/office/drawing/2014/main" id="{335822AC-8BF5-4EE4-894D-CDABAA492E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155889158"/>
      </p:ext>
    </p:extLst>
  </p:cSld>
  <p:clrMapOvr>
    <a:masterClrMapping/>
  </p:clrMapOvr>
  <mc:AlternateContent xmlns:mc="http://schemas.openxmlformats.org/markup-compatibility/2006">
    <mc:Choice xmlns:p14="http://schemas.microsoft.com/office/powerpoint/2010/main" Requires="p14">
      <p:transition spd="slow" p14:dur="2000" advTm="23567"/>
    </mc:Choice>
    <mc:Fallback>
      <p:transition spd="slow" advTm="23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65EC-CA58-4978-84B1-F7C85579120B}"/>
              </a:ext>
            </a:extLst>
          </p:cNvPr>
          <p:cNvSpPr>
            <a:spLocks noGrp="1"/>
          </p:cNvSpPr>
          <p:nvPr>
            <p:ph type="title"/>
          </p:nvPr>
        </p:nvSpPr>
        <p:spPr>
          <a:xfrm>
            <a:off x="1413479" y="508185"/>
            <a:ext cx="9291215" cy="1049235"/>
          </a:xfrm>
        </p:spPr>
        <p:txBody>
          <a:bodyPr/>
          <a:lstStyle/>
          <a:p>
            <a:r>
              <a:rPr lang="en-US" b="1" dirty="0"/>
              <a:t>XG </a:t>
            </a:r>
            <a:r>
              <a:rPr lang="en-US" b="1" dirty="0" err="1"/>
              <a:t>BOOSt</a:t>
            </a:r>
            <a:endParaRPr lang="en-US" b="1" dirty="0"/>
          </a:p>
        </p:txBody>
      </p:sp>
      <p:pic>
        <p:nvPicPr>
          <p:cNvPr id="4" name="Content Placeholder 3">
            <a:extLst>
              <a:ext uri="{FF2B5EF4-FFF2-40B4-BE49-F238E27FC236}">
                <a16:creationId xmlns:a16="http://schemas.microsoft.com/office/drawing/2014/main" id="{51143B02-B702-44C0-BA06-9A686738738D}"/>
              </a:ext>
            </a:extLst>
          </p:cNvPr>
          <p:cNvPicPr>
            <a:picLocks noGrp="1" noChangeAspect="1"/>
          </p:cNvPicPr>
          <p:nvPr>
            <p:ph idx="1"/>
          </p:nvPr>
        </p:nvPicPr>
        <p:blipFill>
          <a:blip r:embed="rId4"/>
          <a:stretch>
            <a:fillRect/>
          </a:stretch>
        </p:blipFill>
        <p:spPr>
          <a:xfrm>
            <a:off x="1140481" y="2789455"/>
            <a:ext cx="10268070" cy="2870180"/>
          </a:xfrm>
          <a:prstGeom prst="rect">
            <a:avLst/>
          </a:prstGeom>
        </p:spPr>
      </p:pic>
      <p:sp>
        <p:nvSpPr>
          <p:cNvPr id="5" name="Rectangle 4">
            <a:extLst>
              <a:ext uri="{FF2B5EF4-FFF2-40B4-BE49-F238E27FC236}">
                <a16:creationId xmlns:a16="http://schemas.microsoft.com/office/drawing/2014/main" id="{1907953D-379F-4D30-893A-C50817776DB9}"/>
              </a:ext>
            </a:extLst>
          </p:cNvPr>
          <p:cNvSpPr/>
          <p:nvPr/>
        </p:nvSpPr>
        <p:spPr>
          <a:xfrm>
            <a:off x="1335214" y="1557420"/>
            <a:ext cx="9167102" cy="923330"/>
          </a:xfrm>
          <a:prstGeom prst="rect">
            <a:avLst/>
          </a:prstGeom>
        </p:spPr>
        <p:txBody>
          <a:bodyPr wrap="square">
            <a:spAutoFit/>
          </a:bodyPr>
          <a:lstStyle/>
          <a:p>
            <a:r>
              <a:rPr lang="en-US" dirty="0"/>
              <a:t>Preprocessing: Label Encoding done on columns </a:t>
            </a:r>
            <a:r>
              <a:rPr lang="en-US" dirty="0" err="1"/>
              <a:t>dayofyear</a:t>
            </a:r>
            <a:r>
              <a:rPr lang="en-US" dirty="0"/>
              <a:t>, day and hour</a:t>
            </a:r>
          </a:p>
          <a:p>
            <a:endParaRPr lang="en-US" dirty="0"/>
          </a:p>
          <a:p>
            <a:r>
              <a:rPr lang="en-US" dirty="0"/>
              <a:t>MAE value for XG Boost is 380.48132 </a:t>
            </a:r>
          </a:p>
        </p:txBody>
      </p:sp>
      <p:pic>
        <p:nvPicPr>
          <p:cNvPr id="6" name="Audio 5">
            <a:hlinkClick r:id="" action="ppaction://media"/>
            <a:extLst>
              <a:ext uri="{FF2B5EF4-FFF2-40B4-BE49-F238E27FC236}">
                <a16:creationId xmlns:a16="http://schemas.microsoft.com/office/drawing/2014/main" id="{562ADB3E-8ACC-45AD-8ABE-6CE36E9A4C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57447738"/>
      </p:ext>
    </p:extLst>
  </p:cSld>
  <p:clrMapOvr>
    <a:masterClrMapping/>
  </p:clrMapOvr>
  <mc:AlternateContent xmlns:mc="http://schemas.openxmlformats.org/markup-compatibility/2006">
    <mc:Choice xmlns:p14="http://schemas.microsoft.com/office/powerpoint/2010/main" Requires="p14">
      <p:transition spd="slow" p14:dur="2000" advTm="17006"/>
    </mc:Choice>
    <mc:Fallback>
      <p:transition spd="slow" advTm="17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B99B-BA25-4FC1-ADA4-7C1097C3D6D9}"/>
              </a:ext>
            </a:extLst>
          </p:cNvPr>
          <p:cNvSpPr>
            <a:spLocks noGrp="1"/>
          </p:cNvSpPr>
          <p:nvPr>
            <p:ph type="title"/>
          </p:nvPr>
        </p:nvSpPr>
        <p:spPr>
          <a:xfrm>
            <a:off x="1451579" y="201935"/>
            <a:ext cx="9291215" cy="1049235"/>
          </a:xfrm>
        </p:spPr>
        <p:txBody>
          <a:bodyPr/>
          <a:lstStyle/>
          <a:p>
            <a:r>
              <a:rPr lang="en-US" b="1" dirty="0"/>
              <a:t>Neural Network</a:t>
            </a:r>
            <a:br>
              <a:rPr lang="en-US" b="1" dirty="0"/>
            </a:br>
            <a:endParaRPr lang="en-US" dirty="0"/>
          </a:p>
        </p:txBody>
      </p:sp>
      <p:sp>
        <p:nvSpPr>
          <p:cNvPr id="3" name="Content Placeholder 2">
            <a:extLst>
              <a:ext uri="{FF2B5EF4-FFF2-40B4-BE49-F238E27FC236}">
                <a16:creationId xmlns:a16="http://schemas.microsoft.com/office/drawing/2014/main" id="{19321F8E-2267-406B-8CDB-C980BA90ED89}"/>
              </a:ext>
            </a:extLst>
          </p:cNvPr>
          <p:cNvSpPr>
            <a:spLocks noGrp="1"/>
          </p:cNvSpPr>
          <p:nvPr>
            <p:ph idx="1"/>
          </p:nvPr>
        </p:nvSpPr>
        <p:spPr>
          <a:xfrm>
            <a:off x="1088327" y="2441401"/>
            <a:ext cx="3878319" cy="1318675"/>
          </a:xfrm>
        </p:spPr>
        <p:txBody>
          <a:bodyPr/>
          <a:lstStyle/>
          <a:p>
            <a:pPr marL="0" indent="0">
              <a:buNone/>
            </a:pPr>
            <a:r>
              <a:rPr lang="en-US" dirty="0"/>
              <a:t>Mean squared Error is 4084398.5459  </a:t>
            </a:r>
          </a:p>
          <a:p>
            <a:pPr marL="0" indent="0">
              <a:buNone/>
            </a:pPr>
            <a:endParaRPr lang="en-US" dirty="0"/>
          </a:p>
        </p:txBody>
      </p:sp>
      <p:pic>
        <p:nvPicPr>
          <p:cNvPr id="4" name="Picture 3">
            <a:extLst>
              <a:ext uri="{FF2B5EF4-FFF2-40B4-BE49-F238E27FC236}">
                <a16:creationId xmlns:a16="http://schemas.microsoft.com/office/drawing/2014/main" id="{AF7E3090-EA7D-4D73-91F6-E8A7E781CB82}"/>
              </a:ext>
            </a:extLst>
          </p:cNvPr>
          <p:cNvPicPr>
            <a:picLocks noChangeAspect="1"/>
          </p:cNvPicPr>
          <p:nvPr/>
        </p:nvPicPr>
        <p:blipFill>
          <a:blip r:embed="rId4"/>
          <a:stretch>
            <a:fillRect/>
          </a:stretch>
        </p:blipFill>
        <p:spPr>
          <a:xfrm>
            <a:off x="4966646" y="965986"/>
            <a:ext cx="5786842" cy="5363869"/>
          </a:xfrm>
          <a:prstGeom prst="rect">
            <a:avLst/>
          </a:prstGeom>
        </p:spPr>
      </p:pic>
      <p:pic>
        <p:nvPicPr>
          <p:cNvPr id="5" name="Audio 4">
            <a:hlinkClick r:id="" action="ppaction://media"/>
            <a:extLst>
              <a:ext uri="{FF2B5EF4-FFF2-40B4-BE49-F238E27FC236}">
                <a16:creationId xmlns:a16="http://schemas.microsoft.com/office/drawing/2014/main" id="{D613864F-BABB-4021-94A5-A52F304D5F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189882756"/>
      </p:ext>
    </p:extLst>
  </p:cSld>
  <p:clrMapOvr>
    <a:masterClrMapping/>
  </p:clrMapOvr>
  <mc:AlternateContent xmlns:mc="http://schemas.openxmlformats.org/markup-compatibility/2006">
    <mc:Choice xmlns:p14="http://schemas.microsoft.com/office/powerpoint/2010/main" Requires="p14">
      <p:transition spd="slow" p14:dur="2000" advTm="11423"/>
    </mc:Choice>
    <mc:Fallback>
      <p:transition spd="slow" advTm="11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5C2961-09B4-4496-A1F1-174552CF6F3B}"/>
              </a:ext>
            </a:extLst>
          </p:cNvPr>
          <p:cNvSpPr>
            <a:spLocks noGrp="1"/>
          </p:cNvSpPr>
          <p:nvPr>
            <p:ph type="title"/>
          </p:nvPr>
        </p:nvSpPr>
        <p:spPr>
          <a:xfrm>
            <a:off x="1450392" y="895322"/>
            <a:ext cx="9291215" cy="987066"/>
          </a:xfrm>
        </p:spPr>
        <p:txBody>
          <a:bodyPr>
            <a:normAutofit/>
          </a:bodyPr>
          <a:lstStyle/>
          <a:p>
            <a:r>
              <a:rPr lang="en-US" dirty="0"/>
              <a:t>Comparison of Models</a:t>
            </a:r>
            <a:br>
              <a:rPr lang="en-US" dirty="0"/>
            </a:br>
            <a:endParaRPr lang="en-US" dirty="0"/>
          </a:p>
        </p:txBody>
      </p:sp>
      <p:sp>
        <p:nvSpPr>
          <p:cNvPr id="3" name="Content Placeholder 2">
            <a:extLst>
              <a:ext uri="{FF2B5EF4-FFF2-40B4-BE49-F238E27FC236}">
                <a16:creationId xmlns:a16="http://schemas.microsoft.com/office/drawing/2014/main" id="{372FCCB8-5303-4551-887C-449AA1363B5B}"/>
              </a:ext>
            </a:extLst>
          </p:cNvPr>
          <p:cNvSpPr>
            <a:spLocks noGrp="1"/>
          </p:cNvSpPr>
          <p:nvPr>
            <p:ph idx="1"/>
          </p:nvPr>
        </p:nvSpPr>
        <p:spPr>
          <a:xfrm>
            <a:off x="854148" y="1553635"/>
            <a:ext cx="9537170" cy="402756"/>
          </a:xfrm>
        </p:spPr>
        <p:txBody>
          <a:bodyPr>
            <a:normAutofit fontScale="55000" lnSpcReduction="20000"/>
          </a:bodyPr>
          <a:lstStyle/>
          <a:p>
            <a:pPr marL="0" indent="0">
              <a:buNone/>
            </a:pPr>
            <a:r>
              <a:rPr lang="en-US" sz="3600" cap="all" dirty="0">
                <a:solidFill>
                  <a:schemeClr val="accent1"/>
                </a:solidFill>
                <a:latin typeface="+mj-lt"/>
                <a:ea typeface="+mj-ea"/>
                <a:cs typeface="+mj-cs"/>
              </a:rPr>
              <a:t> </a:t>
            </a:r>
          </a:p>
        </p:txBody>
      </p:sp>
      <p:graphicFrame>
        <p:nvGraphicFramePr>
          <p:cNvPr id="6" name="Table 5">
            <a:extLst>
              <a:ext uri="{FF2B5EF4-FFF2-40B4-BE49-F238E27FC236}">
                <a16:creationId xmlns:a16="http://schemas.microsoft.com/office/drawing/2014/main" id="{F9594738-DC63-47A1-AAE8-0BFADC26D09C}"/>
              </a:ext>
            </a:extLst>
          </p:cNvPr>
          <p:cNvGraphicFramePr>
            <a:graphicFrameLocks noGrp="1"/>
          </p:cNvGraphicFramePr>
          <p:nvPr>
            <p:extLst>
              <p:ext uri="{D42A27DB-BD31-4B8C-83A1-F6EECF244321}">
                <p14:modId xmlns:p14="http://schemas.microsoft.com/office/powerpoint/2010/main" val="1872868292"/>
              </p:ext>
            </p:extLst>
          </p:nvPr>
        </p:nvGraphicFramePr>
        <p:xfrm>
          <a:off x="1314893" y="1882388"/>
          <a:ext cx="9836235" cy="2341082"/>
        </p:xfrm>
        <a:graphic>
          <a:graphicData uri="http://schemas.openxmlformats.org/drawingml/2006/table">
            <a:tbl>
              <a:tblPr>
                <a:tableStyleId>{5C22544A-7EE6-4342-B048-85BDC9FD1C3A}</a:tableStyleId>
              </a:tblPr>
              <a:tblGrid>
                <a:gridCol w="1075129">
                  <a:extLst>
                    <a:ext uri="{9D8B030D-6E8A-4147-A177-3AD203B41FA5}">
                      <a16:colId xmlns:a16="http://schemas.microsoft.com/office/drawing/2014/main" val="841292032"/>
                    </a:ext>
                  </a:extLst>
                </a:gridCol>
                <a:gridCol w="1339545">
                  <a:extLst>
                    <a:ext uri="{9D8B030D-6E8A-4147-A177-3AD203B41FA5}">
                      <a16:colId xmlns:a16="http://schemas.microsoft.com/office/drawing/2014/main" val="1754235918"/>
                    </a:ext>
                  </a:extLst>
                </a:gridCol>
                <a:gridCol w="2074333">
                  <a:extLst>
                    <a:ext uri="{9D8B030D-6E8A-4147-A177-3AD203B41FA5}">
                      <a16:colId xmlns:a16="http://schemas.microsoft.com/office/drawing/2014/main" val="1296850641"/>
                    </a:ext>
                  </a:extLst>
                </a:gridCol>
                <a:gridCol w="2459567">
                  <a:extLst>
                    <a:ext uri="{9D8B030D-6E8A-4147-A177-3AD203B41FA5}">
                      <a16:colId xmlns:a16="http://schemas.microsoft.com/office/drawing/2014/main" val="3899414338"/>
                    </a:ext>
                  </a:extLst>
                </a:gridCol>
                <a:gridCol w="1072091">
                  <a:extLst>
                    <a:ext uri="{9D8B030D-6E8A-4147-A177-3AD203B41FA5}">
                      <a16:colId xmlns:a16="http://schemas.microsoft.com/office/drawing/2014/main" val="1111182979"/>
                    </a:ext>
                  </a:extLst>
                </a:gridCol>
                <a:gridCol w="660929">
                  <a:extLst>
                    <a:ext uri="{9D8B030D-6E8A-4147-A177-3AD203B41FA5}">
                      <a16:colId xmlns:a16="http://schemas.microsoft.com/office/drawing/2014/main" val="1662636835"/>
                    </a:ext>
                  </a:extLst>
                </a:gridCol>
                <a:gridCol w="1154641">
                  <a:extLst>
                    <a:ext uri="{9D8B030D-6E8A-4147-A177-3AD203B41FA5}">
                      <a16:colId xmlns:a16="http://schemas.microsoft.com/office/drawing/2014/main" val="4223530647"/>
                    </a:ext>
                  </a:extLst>
                </a:gridCol>
              </a:tblGrid>
              <a:tr h="804776">
                <a:tc>
                  <a:txBody>
                    <a:bodyPr/>
                    <a:lstStyle/>
                    <a:p>
                      <a:pPr algn="l" fontAlgn="ctr"/>
                      <a:r>
                        <a:rPr lang="en-US" sz="1100" u="none" strike="noStrike" dirty="0">
                          <a:effectLst/>
                        </a:rPr>
                        <a:t> </a:t>
                      </a:r>
                      <a:endParaRPr lang="en-US" sz="1100" b="1" i="0" u="none" strike="noStrike" dirty="0">
                        <a:solidFill>
                          <a:srgbClr val="000000"/>
                        </a:solidFill>
                        <a:effectLst/>
                        <a:latin typeface="Calibri" panose="020F0502020204030204" pitchFamily="34" charset="0"/>
                      </a:endParaRPr>
                    </a:p>
                  </a:txBody>
                  <a:tcPr marL="4233" marR="4233" marT="4233" marB="0" anchor="ctr"/>
                </a:tc>
                <a:tc>
                  <a:txBody>
                    <a:bodyPr/>
                    <a:lstStyle/>
                    <a:p>
                      <a:pPr algn="l" fontAlgn="ctr"/>
                      <a:r>
                        <a:rPr lang="en-US" sz="1100" u="none" strike="noStrike" dirty="0">
                          <a:effectLst/>
                        </a:rPr>
                        <a:t> Linear Regression</a:t>
                      </a:r>
                      <a:endParaRPr lang="en-US" sz="1100" b="1" i="0" u="none" strike="noStrike" dirty="0">
                        <a:solidFill>
                          <a:srgbClr val="000000"/>
                        </a:solidFill>
                        <a:effectLst/>
                        <a:latin typeface="Calibri" panose="020F0502020204030204" pitchFamily="34" charset="0"/>
                      </a:endParaRPr>
                    </a:p>
                  </a:txBody>
                  <a:tcPr marL="4233" marR="4233" marT="4233" marB="0" anchor="ctr"/>
                </a:tc>
                <a:tc>
                  <a:txBody>
                    <a:bodyPr/>
                    <a:lstStyle/>
                    <a:p>
                      <a:pPr algn="l" fontAlgn="ctr"/>
                      <a:r>
                        <a:rPr lang="en-US" sz="1100" u="none" strike="noStrike" dirty="0">
                          <a:effectLst/>
                        </a:rPr>
                        <a:t> Decision Tree without outliers </a:t>
                      </a:r>
                      <a:endParaRPr lang="en-US" sz="1100" b="1" i="0" u="none" strike="noStrike" dirty="0">
                        <a:solidFill>
                          <a:srgbClr val="000000"/>
                        </a:solidFill>
                        <a:effectLst/>
                        <a:latin typeface="Calibri" panose="020F0502020204030204" pitchFamily="34" charset="0"/>
                      </a:endParaRPr>
                    </a:p>
                  </a:txBody>
                  <a:tcPr marL="4233" marR="4233" marT="4233" marB="0" anchor="ctr"/>
                </a:tc>
                <a:tc>
                  <a:txBody>
                    <a:bodyPr/>
                    <a:lstStyle/>
                    <a:p>
                      <a:pPr algn="l" fontAlgn="ctr"/>
                      <a:r>
                        <a:rPr lang="en-US" sz="1100" u="none" strike="noStrike" dirty="0">
                          <a:effectLst/>
                        </a:rPr>
                        <a:t> Decision Tree with Hyperparameter</a:t>
                      </a:r>
                      <a:endParaRPr lang="en-US" sz="1100" b="1" i="0" u="none" strike="noStrike" dirty="0">
                        <a:solidFill>
                          <a:srgbClr val="000000"/>
                        </a:solidFill>
                        <a:effectLst/>
                        <a:latin typeface="Calibri" panose="020F0502020204030204" pitchFamily="34" charset="0"/>
                      </a:endParaRPr>
                    </a:p>
                  </a:txBody>
                  <a:tcPr marL="4233" marR="4233" marT="4233" marB="0" anchor="ctr"/>
                </a:tc>
                <a:tc>
                  <a:txBody>
                    <a:bodyPr/>
                    <a:lstStyle/>
                    <a:p>
                      <a:pPr algn="l" fontAlgn="ctr"/>
                      <a:r>
                        <a:rPr lang="en-US" sz="1100" u="none" strike="noStrike" dirty="0">
                          <a:effectLst/>
                        </a:rPr>
                        <a:t> Random Forest </a:t>
                      </a:r>
                      <a:endParaRPr lang="en-US" sz="1100" b="1" i="0" u="none" strike="noStrike" dirty="0">
                        <a:solidFill>
                          <a:srgbClr val="000000"/>
                        </a:solidFill>
                        <a:effectLst/>
                        <a:latin typeface="Calibri" panose="020F0502020204030204" pitchFamily="34" charset="0"/>
                      </a:endParaRPr>
                    </a:p>
                  </a:txBody>
                  <a:tcPr marL="4233" marR="4233" marT="4233" marB="0" anchor="ctr"/>
                </a:tc>
                <a:tc>
                  <a:txBody>
                    <a:bodyPr/>
                    <a:lstStyle/>
                    <a:p>
                      <a:pPr algn="l" fontAlgn="ctr"/>
                      <a:r>
                        <a:rPr lang="en-US" sz="1100" u="none" strike="noStrike" dirty="0">
                          <a:effectLst/>
                        </a:rPr>
                        <a:t> XG Boost</a:t>
                      </a:r>
                      <a:endParaRPr lang="en-US" sz="1100" b="1" i="0" u="none" strike="noStrike" dirty="0">
                        <a:solidFill>
                          <a:srgbClr val="000000"/>
                        </a:solidFill>
                        <a:effectLst/>
                        <a:latin typeface="Calibri" panose="020F0502020204030204" pitchFamily="34" charset="0"/>
                      </a:endParaRPr>
                    </a:p>
                  </a:txBody>
                  <a:tcPr marL="4233" marR="4233" marT="4233" marB="0" anchor="ctr"/>
                </a:tc>
                <a:tc>
                  <a:txBody>
                    <a:bodyPr/>
                    <a:lstStyle/>
                    <a:p>
                      <a:pPr algn="l" fontAlgn="ctr"/>
                      <a:r>
                        <a:rPr lang="en-US" sz="1100" u="none" strike="noStrike" dirty="0">
                          <a:effectLst/>
                        </a:rPr>
                        <a:t> Neural Networks</a:t>
                      </a:r>
                      <a:endParaRPr lang="en-US" sz="1100" b="1" i="0" u="none" strike="noStrike" dirty="0">
                        <a:solidFill>
                          <a:srgbClr val="000000"/>
                        </a:solidFill>
                        <a:effectLst/>
                        <a:latin typeface="Calibri" panose="020F0502020204030204" pitchFamily="34" charset="0"/>
                      </a:endParaRPr>
                    </a:p>
                  </a:txBody>
                  <a:tcPr marL="4233" marR="4233" marT="4233" marB="0" anchor="ctr"/>
                </a:tc>
                <a:extLst>
                  <a:ext uri="{0D108BD9-81ED-4DB2-BD59-A6C34878D82A}">
                    <a16:rowId xmlns:a16="http://schemas.microsoft.com/office/drawing/2014/main" val="709479279"/>
                  </a:ext>
                </a:extLst>
              </a:tr>
              <a:tr h="507972">
                <a:tc>
                  <a:txBody>
                    <a:bodyPr/>
                    <a:lstStyle/>
                    <a:p>
                      <a:pPr algn="l" fontAlgn="ctr"/>
                      <a:r>
                        <a:rPr lang="en-US" sz="1100" u="none" strike="noStrike">
                          <a:effectLst/>
                        </a:rPr>
                        <a:t>Train</a:t>
                      </a:r>
                      <a:endParaRPr lang="en-US" sz="1100" b="1"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2277.8</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9.49</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dirty="0">
                          <a:effectLst/>
                        </a:rPr>
                        <a:t>755.37</a:t>
                      </a:r>
                      <a:endParaRPr lang="en-US" sz="1100" b="0" i="0" u="none" strike="noStrike" dirty="0">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771.49</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1695.92</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4106701.77</a:t>
                      </a:r>
                      <a:endParaRPr lang="en-US" sz="1100" b="0" i="0" u="none" strike="noStrike">
                        <a:solidFill>
                          <a:srgbClr val="000000"/>
                        </a:solidFill>
                        <a:effectLst/>
                        <a:latin typeface="Calibri" panose="020F0502020204030204" pitchFamily="34" charset="0"/>
                      </a:endParaRPr>
                    </a:p>
                  </a:txBody>
                  <a:tcPr marL="4233" marR="4233" marT="4233" marB="0" anchor="ctr"/>
                </a:tc>
                <a:extLst>
                  <a:ext uri="{0D108BD9-81ED-4DB2-BD59-A6C34878D82A}">
                    <a16:rowId xmlns:a16="http://schemas.microsoft.com/office/drawing/2014/main" val="777774987"/>
                  </a:ext>
                </a:extLst>
              </a:tr>
              <a:tr h="507972">
                <a:tc>
                  <a:txBody>
                    <a:bodyPr/>
                    <a:lstStyle/>
                    <a:p>
                      <a:pPr algn="l" fontAlgn="ctr"/>
                      <a:r>
                        <a:rPr lang="en-US" sz="1100" u="none" strike="noStrike">
                          <a:effectLst/>
                        </a:rPr>
                        <a:t>Validation </a:t>
                      </a:r>
                      <a:endParaRPr lang="en-US" sz="1100" b="1"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2302.14</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887.7</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890.9</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814.85</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1708.43</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4084398.54</a:t>
                      </a:r>
                      <a:endParaRPr lang="en-US" sz="1100" b="0" i="0" u="none" strike="noStrike">
                        <a:solidFill>
                          <a:srgbClr val="000000"/>
                        </a:solidFill>
                        <a:effectLst/>
                        <a:latin typeface="Calibri" panose="020F0502020204030204" pitchFamily="34" charset="0"/>
                      </a:endParaRPr>
                    </a:p>
                  </a:txBody>
                  <a:tcPr marL="4233" marR="4233" marT="4233" marB="0" anchor="ctr"/>
                </a:tc>
                <a:extLst>
                  <a:ext uri="{0D108BD9-81ED-4DB2-BD59-A6C34878D82A}">
                    <a16:rowId xmlns:a16="http://schemas.microsoft.com/office/drawing/2014/main" val="166158429"/>
                  </a:ext>
                </a:extLst>
              </a:tr>
              <a:tr h="520362">
                <a:tc>
                  <a:txBody>
                    <a:bodyPr/>
                    <a:lstStyle/>
                    <a:p>
                      <a:pPr algn="l" fontAlgn="ctr"/>
                      <a:r>
                        <a:rPr lang="en-US" sz="1100" u="none" strike="noStrike">
                          <a:effectLst/>
                        </a:rPr>
                        <a:t>Test</a:t>
                      </a:r>
                      <a:endParaRPr lang="en-US" sz="1100" b="1"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dirty="0">
                          <a:effectLst/>
                        </a:rPr>
                        <a:t>NA</a:t>
                      </a:r>
                      <a:endParaRPr lang="en-US" sz="1100" b="0" i="0" u="none" strike="noStrike" dirty="0">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3140.43</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4233" marR="4233" marT="4233" marB="0" anchor="ctr"/>
                </a:tc>
                <a:tc>
                  <a:txBody>
                    <a:bodyPr/>
                    <a:lstStyle/>
                    <a:p>
                      <a:pPr algn="ctr" fontAlgn="ctr"/>
                      <a:r>
                        <a:rPr lang="en-US" sz="1100" u="none" strike="noStrike" dirty="0">
                          <a:effectLst/>
                        </a:rPr>
                        <a:t>NA</a:t>
                      </a:r>
                      <a:endParaRPr lang="en-US" sz="1100" b="0" i="0" u="none" strike="noStrike" dirty="0">
                        <a:solidFill>
                          <a:srgbClr val="000000"/>
                        </a:solidFill>
                        <a:effectLst/>
                        <a:latin typeface="Calibri" panose="020F0502020204030204" pitchFamily="34" charset="0"/>
                      </a:endParaRPr>
                    </a:p>
                  </a:txBody>
                  <a:tcPr marL="4233" marR="4233" marT="4233" marB="0" anchor="ctr"/>
                </a:tc>
                <a:extLst>
                  <a:ext uri="{0D108BD9-81ED-4DB2-BD59-A6C34878D82A}">
                    <a16:rowId xmlns:a16="http://schemas.microsoft.com/office/drawing/2014/main" val="2338986498"/>
                  </a:ext>
                </a:extLst>
              </a:tr>
            </a:tbl>
          </a:graphicData>
        </a:graphic>
      </p:graphicFrame>
      <p:pic>
        <p:nvPicPr>
          <p:cNvPr id="2" name="Audio 1">
            <a:hlinkClick r:id="" action="ppaction://media"/>
            <a:extLst>
              <a:ext uri="{FF2B5EF4-FFF2-40B4-BE49-F238E27FC236}">
                <a16:creationId xmlns:a16="http://schemas.microsoft.com/office/drawing/2014/main" id="{CF591C95-F058-42A7-A156-C6618475DE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871038785"/>
      </p:ext>
    </p:extLst>
  </p:cSld>
  <p:clrMapOvr>
    <a:masterClrMapping/>
  </p:clrMapOvr>
  <mc:AlternateContent xmlns:mc="http://schemas.openxmlformats.org/markup-compatibility/2006">
    <mc:Choice xmlns:p14="http://schemas.microsoft.com/office/powerpoint/2010/main" Requires="p14">
      <p:transition spd="slow" p14:dur="2000" advTm="19232"/>
    </mc:Choice>
    <mc:Fallback>
      <p:transition spd="slow" advTm="19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41D2-0083-4AC1-9D9A-4E8ED84692EA}"/>
              </a:ext>
            </a:extLst>
          </p:cNvPr>
          <p:cNvSpPr>
            <a:spLocks noGrp="1"/>
          </p:cNvSpPr>
          <p:nvPr>
            <p:ph type="title"/>
          </p:nvPr>
        </p:nvSpPr>
        <p:spPr>
          <a:xfrm>
            <a:off x="1523546" y="2184586"/>
            <a:ext cx="4176815" cy="2853079"/>
          </a:xfrm>
        </p:spPr>
        <p:txBody>
          <a:bodyPr>
            <a:normAutofit/>
          </a:bodyPr>
          <a:lstStyle/>
          <a:p>
            <a:r>
              <a:rPr lang="en-US" dirty="0"/>
              <a:t>Yield Produced </a:t>
            </a:r>
            <a:r>
              <a:rPr lang="en-US" sz="2800" dirty="0"/>
              <a:t>actual vs Original demand</a:t>
            </a:r>
            <a:br>
              <a:rPr lang="en-US" dirty="0"/>
            </a:br>
            <a:endParaRPr lang="en-US" dirty="0">
              <a:solidFill>
                <a:schemeClr val="tx1"/>
              </a:solidFill>
            </a:endParaRPr>
          </a:p>
        </p:txBody>
      </p:sp>
      <p:pic>
        <p:nvPicPr>
          <p:cNvPr id="4" name="Picture 3">
            <a:extLst>
              <a:ext uri="{FF2B5EF4-FFF2-40B4-BE49-F238E27FC236}">
                <a16:creationId xmlns:a16="http://schemas.microsoft.com/office/drawing/2014/main" id="{2C7829C5-239D-4907-BD35-0424EC8E4591}"/>
              </a:ext>
            </a:extLst>
          </p:cNvPr>
          <p:cNvPicPr>
            <a:picLocks noChangeAspect="1"/>
          </p:cNvPicPr>
          <p:nvPr/>
        </p:nvPicPr>
        <p:blipFill>
          <a:blip r:embed="rId4"/>
          <a:stretch>
            <a:fillRect/>
          </a:stretch>
        </p:blipFill>
        <p:spPr>
          <a:xfrm>
            <a:off x="6032500" y="97627"/>
            <a:ext cx="5087418" cy="6585656"/>
          </a:xfrm>
          <a:prstGeom prst="rect">
            <a:avLst/>
          </a:prstGeom>
        </p:spPr>
      </p:pic>
      <p:pic>
        <p:nvPicPr>
          <p:cNvPr id="7" name="Audio 6">
            <a:hlinkClick r:id="" action="ppaction://media"/>
            <a:extLst>
              <a:ext uri="{FF2B5EF4-FFF2-40B4-BE49-F238E27FC236}">
                <a16:creationId xmlns:a16="http://schemas.microsoft.com/office/drawing/2014/main" id="{DFB219B1-EEF5-4EE4-8154-47728DA89D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71656366"/>
      </p:ext>
    </p:extLst>
  </p:cSld>
  <p:clrMapOvr>
    <a:masterClrMapping/>
  </p:clrMapOvr>
  <mc:AlternateContent xmlns:mc="http://schemas.openxmlformats.org/markup-compatibility/2006">
    <mc:Choice xmlns:p14="http://schemas.microsoft.com/office/powerpoint/2010/main" Requires="p14">
      <p:transition spd="slow" p14:dur="2000" advTm="23597"/>
    </mc:Choice>
    <mc:Fallback>
      <p:transition spd="slow" advTm="23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28">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7B266-F224-4E24-A7A1-138C8083D5DF}"/>
              </a:ext>
            </a:extLst>
          </p:cNvPr>
          <p:cNvSpPr>
            <a:spLocks noGrp="1"/>
          </p:cNvSpPr>
          <p:nvPr>
            <p:ph type="title"/>
          </p:nvPr>
        </p:nvSpPr>
        <p:spPr>
          <a:xfrm>
            <a:off x="882651" y="977028"/>
            <a:ext cx="3333410" cy="5237503"/>
          </a:xfrm>
        </p:spPr>
        <p:txBody>
          <a:bodyPr anchor="ctr">
            <a:normAutofit/>
          </a:bodyPr>
          <a:lstStyle/>
          <a:p>
            <a:r>
              <a:rPr lang="en-US">
                <a:solidFill>
                  <a:schemeClr val="bg2"/>
                </a:solidFill>
              </a:rPr>
              <a:t>CONCLUSION</a:t>
            </a:r>
          </a:p>
        </p:txBody>
      </p:sp>
      <p:sp useBgFill="1">
        <p:nvSpPr>
          <p:cNvPr id="38" name="Rectangle 30">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39" name="Rectangle 32">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89ADB359-2B63-4D4F-B645-D0227210BB63}"/>
              </a:ext>
            </a:extLst>
          </p:cNvPr>
          <p:cNvSpPr>
            <a:spLocks noGrp="1"/>
          </p:cNvSpPr>
          <p:nvPr>
            <p:ph idx="1"/>
          </p:nvPr>
        </p:nvSpPr>
        <p:spPr>
          <a:xfrm>
            <a:off x="5791954" y="977029"/>
            <a:ext cx="5428789" cy="5237503"/>
          </a:xfrm>
        </p:spPr>
        <p:txBody>
          <a:bodyPr anchor="ctr">
            <a:normAutofit/>
          </a:bodyPr>
          <a:lstStyle/>
          <a:p>
            <a:r>
              <a:rPr lang="en-US" dirty="0"/>
              <a:t>Decision Tree is the best suited model, among the compared model.</a:t>
            </a:r>
          </a:p>
          <a:p>
            <a:pPr marL="0" indent="0">
              <a:buNone/>
            </a:pPr>
            <a:endParaRPr lang="en-US" dirty="0"/>
          </a:p>
          <a:p>
            <a:r>
              <a:rPr lang="en-US" dirty="0"/>
              <a:t> Yield produced monthly is more than sufficient for consumption</a:t>
            </a:r>
          </a:p>
          <a:p>
            <a:pPr marL="0" indent="0">
              <a:buNone/>
            </a:pPr>
            <a:endParaRPr lang="en-US" dirty="0"/>
          </a:p>
          <a:p>
            <a:r>
              <a:rPr lang="en-US" dirty="0"/>
              <a:t>Extra yield produced can be stored future consumption.</a:t>
            </a:r>
          </a:p>
        </p:txBody>
      </p:sp>
      <p:pic>
        <p:nvPicPr>
          <p:cNvPr id="3" name="Audio 2">
            <a:hlinkClick r:id="" action="ppaction://media"/>
            <a:extLst>
              <a:ext uri="{FF2B5EF4-FFF2-40B4-BE49-F238E27FC236}">
                <a16:creationId xmlns:a16="http://schemas.microsoft.com/office/drawing/2014/main" id="{67B7CA61-EC5F-4C13-977D-C8607254D4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248490410"/>
      </p:ext>
    </p:extLst>
  </p:cSld>
  <p:clrMapOvr>
    <a:masterClrMapping/>
  </p:clrMapOvr>
  <mc:AlternateContent xmlns:mc="http://schemas.openxmlformats.org/markup-compatibility/2006">
    <mc:Choice xmlns:p14="http://schemas.microsoft.com/office/powerpoint/2010/main" Requires="p14">
      <p:transition spd="slow" p14:dur="2000" advTm="21601"/>
    </mc:Choice>
    <mc:Fallback>
      <p:transition spd="slow" advTm="21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333FB34-E54B-4710-9DAE-6EE038612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6" name="Picture 45">
            <a:extLst>
              <a:ext uri="{FF2B5EF4-FFF2-40B4-BE49-F238E27FC236}">
                <a16:creationId xmlns:a16="http://schemas.microsoft.com/office/drawing/2014/main" id="{29041944-13B4-40E3-A9D5-25B333EBD2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48" name="Straight Connector 47">
            <a:extLst>
              <a:ext uri="{FF2B5EF4-FFF2-40B4-BE49-F238E27FC236}">
                <a16:creationId xmlns:a16="http://schemas.microsoft.com/office/drawing/2014/main" id="{5B85E289-5ADE-4F02-B917-9C9D9B0448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58" name="Rectangle 49">
            <a:extLst>
              <a:ext uri="{FF2B5EF4-FFF2-40B4-BE49-F238E27FC236}">
                <a16:creationId xmlns:a16="http://schemas.microsoft.com/office/drawing/2014/main" id="{F8454B2E-D2DB-42C2-A224-BCEC47B86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1">
            <a:extLst>
              <a:ext uri="{FF2B5EF4-FFF2-40B4-BE49-F238E27FC236}">
                <a16:creationId xmlns:a16="http://schemas.microsoft.com/office/drawing/2014/main" id="{08B61146-1CF0-40E1-B66E-C22BD920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133AD24-D3F6-43C6-B6C6-82BF08A68439}"/>
              </a:ext>
            </a:extLst>
          </p:cNvPr>
          <p:cNvSpPr>
            <a:spLocks noGrp="1"/>
          </p:cNvSpPr>
          <p:nvPr>
            <p:ph type="title"/>
          </p:nvPr>
        </p:nvSpPr>
        <p:spPr>
          <a:xfrm>
            <a:off x="1964987" y="802298"/>
            <a:ext cx="9089865" cy="3822329"/>
          </a:xfrm>
        </p:spPr>
        <p:txBody>
          <a:bodyPr vert="horz" lIns="91440" tIns="45720" rIns="91440" bIns="0" rtlCol="0" anchor="b">
            <a:normAutofit/>
          </a:bodyPr>
          <a:lstStyle/>
          <a:p>
            <a:pPr algn="l"/>
            <a:r>
              <a:rPr lang="en-US" sz="6600"/>
              <a:t>THANK YOU</a:t>
            </a:r>
            <a:br>
              <a:rPr lang="en-US" sz="6600"/>
            </a:br>
            <a:endParaRPr lang="en-US" sz="6600"/>
          </a:p>
        </p:txBody>
      </p:sp>
      <p:sp>
        <p:nvSpPr>
          <p:cNvPr id="3" name="Content Placeholder 2">
            <a:extLst>
              <a:ext uri="{FF2B5EF4-FFF2-40B4-BE49-F238E27FC236}">
                <a16:creationId xmlns:a16="http://schemas.microsoft.com/office/drawing/2014/main" id="{30A6BA70-2704-4A23-A6A6-20DD713451AB}"/>
              </a:ext>
            </a:extLst>
          </p:cNvPr>
          <p:cNvSpPr>
            <a:spLocks noGrp="1"/>
          </p:cNvSpPr>
          <p:nvPr>
            <p:ph idx="1"/>
          </p:nvPr>
        </p:nvSpPr>
        <p:spPr>
          <a:xfrm>
            <a:off x="1964988" y="4941662"/>
            <a:ext cx="9089864" cy="977621"/>
          </a:xfrm>
        </p:spPr>
        <p:txBody>
          <a:bodyPr vert="horz" lIns="91440" tIns="91440" rIns="91440" bIns="91440" rtlCol="0">
            <a:normAutofit/>
          </a:bodyPr>
          <a:lstStyle/>
          <a:p>
            <a:pPr marL="0" indent="0">
              <a:buNone/>
            </a:pPr>
            <a:r>
              <a:rPr lang="en-US" sz="1800" cap="all"/>
              <a:t> </a:t>
            </a:r>
          </a:p>
        </p:txBody>
      </p:sp>
      <p:cxnSp>
        <p:nvCxnSpPr>
          <p:cNvPr id="60" name="Straight Connector 53">
            <a:extLst>
              <a:ext uri="{FF2B5EF4-FFF2-40B4-BE49-F238E27FC236}">
                <a16:creationId xmlns:a16="http://schemas.microsoft.com/office/drawing/2014/main" id="{7AE5065C-30A9-480A-9E93-74CC149029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018211" y="4768183"/>
            <a:ext cx="8401527" cy="0"/>
          </a:xfrm>
          <a:prstGeom prst="line">
            <a:avLst/>
          </a:prstGeom>
          <a:ln w="38100"/>
        </p:spPr>
        <p:style>
          <a:lnRef idx="3">
            <a:schemeClr val="accent1"/>
          </a:lnRef>
          <a:fillRef idx="0">
            <a:schemeClr val="accent1"/>
          </a:fillRef>
          <a:effectRef idx="2">
            <a:schemeClr val="accent1"/>
          </a:effectRef>
          <a:fontRef idx="minor">
            <a:schemeClr val="tx1"/>
          </a:fontRef>
        </p:style>
      </p:cxnSp>
      <p:pic>
        <p:nvPicPr>
          <p:cNvPr id="61" name="Picture 55">
            <a:extLst>
              <a:ext uri="{FF2B5EF4-FFF2-40B4-BE49-F238E27FC236}">
                <a16:creationId xmlns:a16="http://schemas.microsoft.com/office/drawing/2014/main" id="{32F83421-27F5-45DC-A0C2-B4B3592FD8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pic>
        <p:nvPicPr>
          <p:cNvPr id="6" name="Audio 5">
            <a:hlinkClick r:id="" action="ppaction://media"/>
            <a:extLst>
              <a:ext uri="{FF2B5EF4-FFF2-40B4-BE49-F238E27FC236}">
                <a16:creationId xmlns:a16="http://schemas.microsoft.com/office/drawing/2014/main" id="{D8F6E1E2-85D4-4C62-A14B-BB93C56C16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091110506"/>
      </p:ext>
    </p:extLst>
  </p:cSld>
  <p:clrMapOvr>
    <a:masterClrMapping/>
  </p:clrMapOvr>
  <mc:AlternateContent xmlns:mc="http://schemas.openxmlformats.org/markup-compatibility/2006">
    <mc:Choice xmlns:p14="http://schemas.microsoft.com/office/powerpoint/2010/main" Requires="p14">
      <p:transition spd="slow" p14:dur="2000" advTm="4686"/>
    </mc:Choice>
    <mc:Fallback>
      <p:transition spd="slow" advTm="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7A5CA-8C19-4EC2-A69C-54FEBFDCD2E6}"/>
              </a:ext>
            </a:extLst>
          </p:cNvPr>
          <p:cNvSpPr>
            <a:spLocks noGrp="1"/>
          </p:cNvSpPr>
          <p:nvPr>
            <p:ph type="title"/>
          </p:nvPr>
        </p:nvSpPr>
        <p:spPr>
          <a:xfrm>
            <a:off x="882651" y="977028"/>
            <a:ext cx="3333410" cy="5237503"/>
          </a:xfrm>
        </p:spPr>
        <p:txBody>
          <a:bodyPr anchor="ctr">
            <a:normAutofit/>
          </a:bodyPr>
          <a:lstStyle/>
          <a:p>
            <a:r>
              <a:rPr lang="en-US" dirty="0">
                <a:solidFill>
                  <a:schemeClr val="bg2"/>
                </a:solidFill>
              </a:rPr>
              <a:t>Introduction</a:t>
            </a:r>
          </a:p>
        </p:txBody>
      </p:sp>
      <p:sp useBgFill="1">
        <p:nvSpPr>
          <p:cNvPr id="10" name="Rectangle 9">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F59AD8-0719-4C51-9FEF-B16201B79736}"/>
              </a:ext>
            </a:extLst>
          </p:cNvPr>
          <p:cNvSpPr>
            <a:spLocks noGrp="1"/>
          </p:cNvSpPr>
          <p:nvPr>
            <p:ph idx="1"/>
          </p:nvPr>
        </p:nvSpPr>
        <p:spPr>
          <a:xfrm>
            <a:off x="5791954" y="977029"/>
            <a:ext cx="5428789" cy="5237503"/>
          </a:xfrm>
        </p:spPr>
        <p:txBody>
          <a:bodyPr anchor="ctr">
            <a:normAutofit/>
          </a:bodyPr>
          <a:lstStyle/>
          <a:p>
            <a:r>
              <a:rPr lang="en-US" dirty="0"/>
              <a:t>A new fast food chain is seeing rapid expansion over the past couple of years. They are now trying to optimize their supply chain to ensure that there are no shortages of ingredients. </a:t>
            </a:r>
          </a:p>
          <a:p>
            <a:pPr marL="0" indent="0">
              <a:buNone/>
            </a:pPr>
            <a:endParaRPr lang="en-US" dirty="0"/>
          </a:p>
          <a:p>
            <a:r>
              <a:rPr lang="en-US" dirty="0"/>
              <a:t>Predicting the output of each food processing farm over the next few years could further increase the efficiency of their current supply chain management system</a:t>
            </a:r>
            <a:r>
              <a:rPr lang="en-US" b="1" dirty="0"/>
              <a:t>.</a:t>
            </a:r>
            <a:endParaRPr lang="en-US" dirty="0"/>
          </a:p>
        </p:txBody>
      </p:sp>
      <p:pic>
        <p:nvPicPr>
          <p:cNvPr id="4" name="Audio 3">
            <a:hlinkClick r:id="" action="ppaction://media"/>
            <a:extLst>
              <a:ext uri="{FF2B5EF4-FFF2-40B4-BE49-F238E27FC236}">
                <a16:creationId xmlns:a16="http://schemas.microsoft.com/office/drawing/2014/main" id="{9DA14CE8-DEB3-4CAE-80A0-8CA964E7CE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740511048"/>
      </p:ext>
    </p:extLst>
  </p:cSld>
  <p:clrMapOvr>
    <a:masterClrMapping/>
  </p:clrMapOvr>
  <mc:AlternateContent xmlns:mc="http://schemas.openxmlformats.org/markup-compatibility/2006">
    <mc:Choice xmlns:p14="http://schemas.microsoft.com/office/powerpoint/2010/main" Requires="p14">
      <p:transition spd="slow" p14:dur="2000" advTm="21033"/>
    </mc:Choice>
    <mc:Fallback>
      <p:transition spd="slow" advTm="21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8">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0095024F-94AC-43F4-B8BD-28144CF625DF}"/>
              </a:ext>
            </a:extLst>
          </p:cNvPr>
          <p:cNvSpPr txBox="1">
            <a:spLocks/>
          </p:cNvSpPr>
          <p:nvPr/>
        </p:nvSpPr>
        <p:spPr>
          <a:xfrm>
            <a:off x="882651" y="977028"/>
            <a:ext cx="3333410" cy="52375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a:lstStyle>
          <a:p>
            <a:pPr>
              <a:spcAft>
                <a:spcPts val="600"/>
              </a:spcAft>
            </a:pPr>
            <a:r>
              <a:rPr lang="en-US" dirty="0">
                <a:solidFill>
                  <a:schemeClr val="bg2"/>
                </a:solidFill>
              </a:rPr>
              <a:t>Data set</a:t>
            </a:r>
          </a:p>
        </p:txBody>
      </p:sp>
      <p:sp useBgFill="1">
        <p:nvSpPr>
          <p:cNvPr id="22" name="Rectangle 20">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4" name="Rectangle 22">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579E19-E0DC-4FF1-9FB9-C2A31DA433B5}"/>
              </a:ext>
            </a:extLst>
          </p:cNvPr>
          <p:cNvSpPr>
            <a:spLocks noGrp="1"/>
          </p:cNvSpPr>
          <p:nvPr>
            <p:ph idx="1"/>
          </p:nvPr>
        </p:nvSpPr>
        <p:spPr>
          <a:xfrm>
            <a:off x="5791954" y="977029"/>
            <a:ext cx="5708991" cy="5237503"/>
          </a:xfrm>
        </p:spPr>
        <p:txBody>
          <a:bodyPr vert="horz" lIns="91440" tIns="45720" rIns="91440" bIns="45720" rtlCol="0" anchor="ctr">
            <a:normAutofit fontScale="85000" lnSpcReduction="20000"/>
          </a:bodyPr>
          <a:lstStyle/>
          <a:p>
            <a:pPr>
              <a:lnSpc>
                <a:spcPct val="110000"/>
              </a:lnSpc>
            </a:pPr>
            <a:r>
              <a:rPr lang="en-US" sz="1900" dirty="0"/>
              <a:t>Size of our data is around 2080580 with 17 attributes.</a:t>
            </a:r>
          </a:p>
          <a:p>
            <a:pPr>
              <a:lnSpc>
                <a:spcPct val="110000"/>
              </a:lnSpc>
            </a:pPr>
            <a:r>
              <a:rPr lang="en-US" sz="1900" dirty="0"/>
              <a:t>Dependent variable: </a:t>
            </a:r>
            <a:r>
              <a:rPr lang="en-US" sz="1600" dirty="0"/>
              <a:t>	 </a:t>
            </a:r>
          </a:p>
          <a:p>
            <a:pPr lvl="6">
              <a:lnSpc>
                <a:spcPct val="110000"/>
              </a:lnSpc>
            </a:pPr>
            <a:r>
              <a:rPr lang="en-US" sz="1500" dirty="0"/>
              <a:t>Yield</a:t>
            </a:r>
          </a:p>
          <a:p>
            <a:pPr>
              <a:lnSpc>
                <a:spcPct val="110000"/>
              </a:lnSpc>
            </a:pPr>
            <a:r>
              <a:rPr lang="en-US" sz="1900" dirty="0"/>
              <a:t>Independent variables: </a:t>
            </a:r>
          </a:p>
          <a:p>
            <a:pPr lvl="6">
              <a:lnSpc>
                <a:spcPct val="110000"/>
              </a:lnSpc>
            </a:pPr>
            <a:r>
              <a:rPr lang="en-US" sz="1500" dirty="0"/>
              <a:t>Farm ID </a:t>
            </a:r>
          </a:p>
          <a:p>
            <a:pPr lvl="6">
              <a:lnSpc>
                <a:spcPct val="110000"/>
              </a:lnSpc>
            </a:pPr>
            <a:r>
              <a:rPr lang="en-US" sz="1500" dirty="0"/>
              <a:t>Date </a:t>
            </a:r>
          </a:p>
          <a:p>
            <a:pPr lvl="6">
              <a:lnSpc>
                <a:spcPct val="110000"/>
              </a:lnSpc>
            </a:pPr>
            <a:r>
              <a:rPr lang="en-US" sz="1500" dirty="0"/>
              <a:t>Ingredient Type</a:t>
            </a:r>
          </a:p>
          <a:p>
            <a:pPr lvl="6">
              <a:lnSpc>
                <a:spcPct val="110000"/>
              </a:lnSpc>
            </a:pPr>
            <a:r>
              <a:rPr lang="en-US" sz="1500" dirty="0"/>
              <a:t>Operations_commencing_year</a:t>
            </a:r>
          </a:p>
          <a:p>
            <a:pPr lvl="6">
              <a:lnSpc>
                <a:spcPct val="110000"/>
              </a:lnSpc>
            </a:pPr>
            <a:r>
              <a:rPr lang="en-US" sz="1500" dirty="0"/>
              <a:t>Num_processing_plants</a:t>
            </a:r>
          </a:p>
          <a:p>
            <a:pPr lvl="6">
              <a:lnSpc>
                <a:spcPct val="110000"/>
              </a:lnSpc>
            </a:pPr>
            <a:r>
              <a:rPr lang="en-US" sz="1500" dirty="0"/>
              <a:t>Farm_area</a:t>
            </a:r>
          </a:p>
          <a:p>
            <a:pPr lvl="6">
              <a:lnSpc>
                <a:spcPct val="110000"/>
              </a:lnSpc>
            </a:pPr>
            <a:r>
              <a:rPr lang="en-US" sz="1500" dirty="0"/>
              <a:t>Farming_company</a:t>
            </a:r>
          </a:p>
          <a:p>
            <a:pPr lvl="6">
              <a:lnSpc>
                <a:spcPct val="110000"/>
              </a:lnSpc>
            </a:pPr>
            <a:r>
              <a:rPr lang="en-US" sz="1500" dirty="0"/>
              <a:t>Deidentified_locatione</a:t>
            </a:r>
          </a:p>
          <a:p>
            <a:pPr lvl="6">
              <a:lnSpc>
                <a:spcPct val="110000"/>
              </a:lnSpc>
            </a:pPr>
            <a:r>
              <a:rPr lang="en-US" sz="1500" dirty="0"/>
              <a:t>Timestamp</a:t>
            </a:r>
          </a:p>
          <a:p>
            <a:pPr lvl="6">
              <a:lnSpc>
                <a:spcPct val="110000"/>
              </a:lnSpc>
            </a:pPr>
            <a:r>
              <a:rPr lang="en-US" sz="1500" dirty="0"/>
              <a:t>Temp_obs</a:t>
            </a:r>
          </a:p>
          <a:p>
            <a:pPr lvl="6">
              <a:lnSpc>
                <a:spcPct val="110000"/>
              </a:lnSpc>
            </a:pPr>
            <a:r>
              <a:rPr lang="en-US" sz="1500" dirty="0"/>
              <a:t>Cloudiness</a:t>
            </a:r>
          </a:p>
          <a:p>
            <a:pPr lvl="6">
              <a:lnSpc>
                <a:spcPct val="110000"/>
              </a:lnSpc>
            </a:pPr>
            <a:r>
              <a:rPr lang="en-US" sz="1500" dirty="0"/>
              <a:t>Wind_direction</a:t>
            </a:r>
          </a:p>
          <a:p>
            <a:pPr lvl="6">
              <a:lnSpc>
                <a:spcPct val="110000"/>
              </a:lnSpc>
            </a:pPr>
            <a:r>
              <a:rPr lang="en-US" sz="1500" dirty="0"/>
              <a:t>Dew_temp</a:t>
            </a:r>
          </a:p>
          <a:p>
            <a:pPr lvl="6">
              <a:lnSpc>
                <a:spcPct val="110000"/>
              </a:lnSpc>
            </a:pPr>
            <a:r>
              <a:rPr lang="en-US" sz="1500" dirty="0"/>
              <a:t>Pressure_sea_level</a:t>
            </a:r>
          </a:p>
          <a:p>
            <a:pPr lvl="6">
              <a:lnSpc>
                <a:spcPct val="110000"/>
              </a:lnSpc>
            </a:pPr>
            <a:r>
              <a:rPr lang="en-US" sz="1500" dirty="0"/>
              <a:t>Precipitation</a:t>
            </a:r>
          </a:p>
          <a:p>
            <a:pPr lvl="6">
              <a:lnSpc>
                <a:spcPct val="110000"/>
              </a:lnSpc>
            </a:pPr>
            <a:r>
              <a:rPr lang="en-US" sz="1500" dirty="0"/>
              <a:t>Wind_speed</a:t>
            </a:r>
            <a:r>
              <a:rPr lang="en-US" sz="1500" dirty="0">
                <a:ln w="0"/>
              </a:rPr>
              <a:t>	</a:t>
            </a:r>
            <a:endParaRPr lang="en-US" sz="1500" dirty="0"/>
          </a:p>
        </p:txBody>
      </p:sp>
      <p:sp>
        <p:nvSpPr>
          <p:cNvPr id="11" name="Title 1">
            <a:extLst>
              <a:ext uri="{FF2B5EF4-FFF2-40B4-BE49-F238E27FC236}">
                <a16:creationId xmlns:a16="http://schemas.microsoft.com/office/drawing/2014/main" id="{D7D13CB9-4445-4AED-A571-39D9AF5F4858}"/>
              </a:ext>
            </a:extLst>
          </p:cNvPr>
          <p:cNvSpPr txBox="1">
            <a:spLocks/>
          </p:cNvSpPr>
          <p:nvPr/>
        </p:nvSpPr>
        <p:spPr>
          <a:xfrm>
            <a:off x="7222067" y="1646767"/>
            <a:ext cx="3246966" cy="26585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a:lstStyle>
          <a:p>
            <a:endParaRPr lang="en-US" dirty="0"/>
          </a:p>
        </p:txBody>
      </p:sp>
      <p:pic>
        <p:nvPicPr>
          <p:cNvPr id="7" name="Audio 6">
            <a:hlinkClick r:id="" action="ppaction://media"/>
            <a:extLst>
              <a:ext uri="{FF2B5EF4-FFF2-40B4-BE49-F238E27FC236}">
                <a16:creationId xmlns:a16="http://schemas.microsoft.com/office/drawing/2014/main" id="{6117F660-977C-4C21-857F-F8C7159911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236654236"/>
      </p:ext>
    </p:extLst>
  </p:cSld>
  <p:clrMapOvr>
    <a:masterClrMapping/>
  </p:clrMapOvr>
  <mc:AlternateContent xmlns:mc="http://schemas.openxmlformats.org/markup-compatibility/2006">
    <mc:Choice xmlns:p14="http://schemas.microsoft.com/office/powerpoint/2010/main" Requires="p14">
      <p:transition spd="slow" p14:dur="2000" advTm="23241"/>
    </mc:Choice>
    <mc:Fallback>
      <p:transition spd="slow" advTm="23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9CDAC-CBBC-4F6E-887E-CFA0446D27FD}"/>
              </a:ext>
            </a:extLst>
          </p:cNvPr>
          <p:cNvSpPr>
            <a:spLocks noGrp="1"/>
          </p:cNvSpPr>
          <p:nvPr>
            <p:ph type="title"/>
          </p:nvPr>
        </p:nvSpPr>
        <p:spPr>
          <a:xfrm>
            <a:off x="882651" y="977028"/>
            <a:ext cx="3333410" cy="5237503"/>
          </a:xfrm>
        </p:spPr>
        <p:txBody>
          <a:bodyPr anchor="ctr">
            <a:normAutofit/>
          </a:bodyPr>
          <a:lstStyle/>
          <a:p>
            <a:r>
              <a:rPr lang="en-US" sz="3000" dirty="0">
                <a:solidFill>
                  <a:schemeClr val="bg2"/>
                </a:solidFill>
              </a:rPr>
              <a:t>DATA Preprocessing</a:t>
            </a:r>
          </a:p>
        </p:txBody>
      </p:sp>
      <p:sp useBgFill="1">
        <p:nvSpPr>
          <p:cNvPr id="9" name="Rectangle 9">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64E5E4-E403-4021-8DC5-E167A2CEAC95}"/>
              </a:ext>
            </a:extLst>
          </p:cNvPr>
          <p:cNvSpPr>
            <a:spLocks noGrp="1"/>
          </p:cNvSpPr>
          <p:nvPr>
            <p:ph idx="1"/>
          </p:nvPr>
        </p:nvSpPr>
        <p:spPr>
          <a:xfrm>
            <a:off x="5791954" y="977029"/>
            <a:ext cx="5945474" cy="5237503"/>
          </a:xfrm>
        </p:spPr>
        <p:txBody>
          <a:bodyPr anchor="ctr">
            <a:normAutofit/>
          </a:bodyPr>
          <a:lstStyle/>
          <a:p>
            <a:pPr>
              <a:lnSpc>
                <a:spcPct val="110000"/>
              </a:lnSpc>
            </a:pPr>
            <a:r>
              <a:rPr lang="en-US" sz="1600" dirty="0"/>
              <a:t>Decreased the size of memory by 72% using memory optimization </a:t>
            </a:r>
          </a:p>
          <a:p>
            <a:pPr>
              <a:lnSpc>
                <a:spcPct val="110000"/>
              </a:lnSpc>
            </a:pPr>
            <a:r>
              <a:rPr lang="en-US" sz="1600" dirty="0"/>
              <a:t>Converted date, timestamp to datetime format</a:t>
            </a:r>
          </a:p>
          <a:p>
            <a:pPr>
              <a:lnSpc>
                <a:spcPct val="110000"/>
              </a:lnSpc>
            </a:pPr>
            <a:r>
              <a:rPr lang="en-US" sz="1600" dirty="0"/>
              <a:t>Checking and clearing duplicates </a:t>
            </a:r>
          </a:p>
          <a:p>
            <a:pPr lvl="1">
              <a:lnSpc>
                <a:spcPct val="110000"/>
              </a:lnSpc>
            </a:pPr>
            <a:r>
              <a:rPr lang="en-US" sz="1400" b="1" dirty="0"/>
              <a:t>135568</a:t>
            </a:r>
            <a:r>
              <a:rPr lang="en-US" sz="1400" dirty="0"/>
              <a:t> duplicate records has different yield values</a:t>
            </a:r>
          </a:p>
          <a:p>
            <a:pPr lvl="2">
              <a:lnSpc>
                <a:spcPct val="110000"/>
              </a:lnSpc>
            </a:pPr>
            <a:r>
              <a:rPr lang="en-US" sz="1300" dirty="0"/>
              <a:t>Dropping the duplicates by copying to another data frame</a:t>
            </a:r>
          </a:p>
          <a:p>
            <a:pPr lvl="2">
              <a:lnSpc>
                <a:spcPct val="110000"/>
              </a:lnSpc>
            </a:pPr>
            <a:r>
              <a:rPr lang="en-US" sz="1300" dirty="0"/>
              <a:t>Take average and replace the mean for duplicate values </a:t>
            </a:r>
          </a:p>
          <a:p>
            <a:pPr lvl="2">
              <a:lnSpc>
                <a:spcPct val="110000"/>
              </a:lnSpc>
            </a:pPr>
            <a:r>
              <a:rPr lang="en-US" sz="1300" dirty="0"/>
              <a:t>Merge the records back with original data </a:t>
            </a:r>
          </a:p>
          <a:p>
            <a:pPr lvl="1">
              <a:lnSpc>
                <a:spcPct val="110000"/>
              </a:lnSpc>
            </a:pPr>
            <a:r>
              <a:rPr lang="en-US" sz="1400" b="1" dirty="0"/>
              <a:t>148920</a:t>
            </a:r>
            <a:r>
              <a:rPr lang="en-US" sz="1400" dirty="0"/>
              <a:t> records dropped as whole rows are duplicated</a:t>
            </a:r>
          </a:p>
          <a:p>
            <a:pPr>
              <a:lnSpc>
                <a:spcPct val="110000"/>
              </a:lnSpc>
            </a:pPr>
            <a:r>
              <a:rPr lang="en-US" sz="1600" dirty="0"/>
              <a:t>Finding percentage of Null values  </a:t>
            </a:r>
          </a:p>
          <a:p>
            <a:pPr lvl="1">
              <a:lnSpc>
                <a:spcPct val="110000"/>
              </a:lnSpc>
            </a:pPr>
            <a:r>
              <a:rPr lang="en-US" sz="1400" dirty="0"/>
              <a:t>Dropped columns with missing value percentage &gt; 40% </a:t>
            </a:r>
          </a:p>
          <a:p>
            <a:pPr lvl="1">
              <a:lnSpc>
                <a:spcPct val="110000"/>
              </a:lnSpc>
            </a:pPr>
            <a:r>
              <a:rPr lang="en-US" sz="1400" dirty="0"/>
              <a:t>Imputation is performed for records with missing values &lt; 40% using mode.</a:t>
            </a:r>
          </a:p>
          <a:p>
            <a:pPr marL="0" indent="0">
              <a:lnSpc>
                <a:spcPct val="110000"/>
              </a:lnSpc>
              <a:buNone/>
            </a:pPr>
            <a:endParaRPr lang="en-US" sz="1400" dirty="0"/>
          </a:p>
        </p:txBody>
      </p:sp>
      <p:pic>
        <p:nvPicPr>
          <p:cNvPr id="21" name="Audio 20">
            <a:hlinkClick r:id="" action="ppaction://media"/>
            <a:extLst>
              <a:ext uri="{FF2B5EF4-FFF2-40B4-BE49-F238E27FC236}">
                <a16:creationId xmlns:a16="http://schemas.microsoft.com/office/drawing/2014/main" id="{FDB013D1-F246-4CE3-ACC5-6BD9C3DB61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582384807"/>
      </p:ext>
    </p:extLst>
  </p:cSld>
  <p:clrMapOvr>
    <a:masterClrMapping/>
  </p:clrMapOvr>
  <mc:AlternateContent xmlns:mc="http://schemas.openxmlformats.org/markup-compatibility/2006">
    <mc:Choice xmlns:p14="http://schemas.microsoft.com/office/powerpoint/2010/main" Requires="p14">
      <p:transition spd="slow" p14:dur="2000" advTm="67688"/>
    </mc:Choice>
    <mc:Fallback>
      <p:transition spd="slow" advTm="67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3F34B-4F4D-4437-A4A2-9F0AF1AB723F}"/>
              </a:ext>
            </a:extLst>
          </p:cNvPr>
          <p:cNvSpPr>
            <a:spLocks noGrp="1"/>
          </p:cNvSpPr>
          <p:nvPr>
            <p:ph type="title"/>
          </p:nvPr>
        </p:nvSpPr>
        <p:spPr>
          <a:xfrm>
            <a:off x="882651" y="977028"/>
            <a:ext cx="3333410" cy="5237503"/>
          </a:xfrm>
        </p:spPr>
        <p:txBody>
          <a:bodyPr anchor="ctr">
            <a:normAutofit/>
          </a:bodyPr>
          <a:lstStyle/>
          <a:p>
            <a:r>
              <a:rPr lang="en-US" dirty="0">
                <a:solidFill>
                  <a:schemeClr val="bg2"/>
                </a:solidFill>
              </a:rPr>
              <a:t> </a:t>
            </a:r>
          </a:p>
        </p:txBody>
      </p:sp>
      <p:sp useBgFill="1">
        <p:nvSpPr>
          <p:cNvPr id="6" name="Rectangle 9">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8DD9AB-2920-468C-AC34-EAB43B65B89A}"/>
              </a:ext>
            </a:extLst>
          </p:cNvPr>
          <p:cNvSpPr>
            <a:spLocks noGrp="1"/>
          </p:cNvSpPr>
          <p:nvPr>
            <p:ph idx="1"/>
          </p:nvPr>
        </p:nvSpPr>
        <p:spPr>
          <a:xfrm>
            <a:off x="5469468" y="977029"/>
            <a:ext cx="6346788" cy="5237503"/>
          </a:xfrm>
        </p:spPr>
        <p:txBody>
          <a:bodyPr anchor="ctr">
            <a:normAutofit/>
          </a:bodyPr>
          <a:lstStyle/>
          <a:p>
            <a:r>
              <a:rPr lang="en-US" dirty="0"/>
              <a:t>Merge operation on Data</a:t>
            </a:r>
          </a:p>
          <a:p>
            <a:pPr lvl="1"/>
            <a:r>
              <a:rPr lang="en-US" dirty="0" err="1"/>
              <a:t>Farm_data</a:t>
            </a:r>
            <a:r>
              <a:rPr lang="en-US" dirty="0"/>
              <a:t>  +   test   -&gt;   </a:t>
            </a:r>
            <a:r>
              <a:rPr lang="en-US" dirty="0" err="1"/>
              <a:t>initial_merged_test</a:t>
            </a:r>
            <a:r>
              <a:rPr lang="en-US" dirty="0"/>
              <a:t>  (+ </a:t>
            </a:r>
            <a:r>
              <a:rPr lang="en-US" dirty="0" err="1"/>
              <a:t>weather_test</a:t>
            </a:r>
            <a:r>
              <a:rPr lang="en-US" dirty="0"/>
              <a:t>)   -&gt;   final test</a:t>
            </a:r>
          </a:p>
          <a:p>
            <a:pPr lvl="1"/>
            <a:r>
              <a:rPr lang="en-US" dirty="0" err="1"/>
              <a:t>Farm_data</a:t>
            </a:r>
            <a:r>
              <a:rPr lang="en-US" dirty="0"/>
              <a:t>  +  train   -&gt;  </a:t>
            </a:r>
            <a:r>
              <a:rPr lang="en-US" dirty="0" err="1"/>
              <a:t>initial_merged_train</a:t>
            </a:r>
            <a:r>
              <a:rPr lang="en-US" dirty="0"/>
              <a:t> (+ </a:t>
            </a:r>
            <a:r>
              <a:rPr lang="en-US" dirty="0" err="1"/>
              <a:t>weather_train</a:t>
            </a:r>
            <a:r>
              <a:rPr lang="en-US" dirty="0"/>
              <a:t>) -&gt; final train</a:t>
            </a:r>
          </a:p>
          <a:p>
            <a:r>
              <a:rPr lang="en-US" dirty="0"/>
              <a:t>Removed outliers </a:t>
            </a:r>
          </a:p>
          <a:p>
            <a:r>
              <a:rPr lang="en-US" dirty="0"/>
              <a:t>Dropping unnecessary columns </a:t>
            </a:r>
          </a:p>
          <a:p>
            <a:pPr lvl="1"/>
            <a:r>
              <a:rPr lang="en-US" dirty="0"/>
              <a:t> Index, Date, Timestamp and weekday </a:t>
            </a:r>
          </a:p>
          <a:p>
            <a:r>
              <a:rPr lang="en-US" dirty="0"/>
              <a:t>Label Encoding done for categorical columns</a:t>
            </a:r>
          </a:p>
          <a:p>
            <a:endParaRPr lang="en-US" dirty="0"/>
          </a:p>
        </p:txBody>
      </p:sp>
      <p:pic>
        <p:nvPicPr>
          <p:cNvPr id="9" name="Audio 8">
            <a:hlinkClick r:id="" action="ppaction://media"/>
            <a:extLst>
              <a:ext uri="{FF2B5EF4-FFF2-40B4-BE49-F238E27FC236}">
                <a16:creationId xmlns:a16="http://schemas.microsoft.com/office/drawing/2014/main" id="{ECBF53F0-DF35-4143-9E35-6B616272B0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76050694"/>
      </p:ext>
    </p:extLst>
  </p:cSld>
  <p:clrMapOvr>
    <a:masterClrMapping/>
  </p:clrMapOvr>
  <mc:AlternateContent xmlns:mc="http://schemas.openxmlformats.org/markup-compatibility/2006">
    <mc:Choice xmlns:p14="http://schemas.microsoft.com/office/powerpoint/2010/main" Requires="p14">
      <p:transition spd="slow" p14:dur="2000" advTm="35255"/>
    </mc:Choice>
    <mc:Fallback>
      <p:transition spd="slow" advTm="35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E1AD-3773-4893-B5CB-B8EFB25F52C0}"/>
              </a:ext>
            </a:extLst>
          </p:cNvPr>
          <p:cNvSpPr>
            <a:spLocks noGrp="1"/>
          </p:cNvSpPr>
          <p:nvPr>
            <p:ph type="title"/>
          </p:nvPr>
        </p:nvSpPr>
        <p:spPr>
          <a:xfrm>
            <a:off x="1413178" y="-39297"/>
            <a:ext cx="9291215" cy="1049235"/>
          </a:xfrm>
        </p:spPr>
        <p:txBody>
          <a:bodyPr/>
          <a:lstStyle/>
          <a:p>
            <a:r>
              <a:rPr lang="en-US" b="1" dirty="0"/>
              <a:t>Data Visualization</a:t>
            </a:r>
          </a:p>
        </p:txBody>
      </p:sp>
      <p:pic>
        <p:nvPicPr>
          <p:cNvPr id="4" name="Content Placeholder 3">
            <a:extLst>
              <a:ext uri="{FF2B5EF4-FFF2-40B4-BE49-F238E27FC236}">
                <a16:creationId xmlns:a16="http://schemas.microsoft.com/office/drawing/2014/main" id="{34B03037-0A80-49B2-BAE8-976D31FA3A89}"/>
              </a:ext>
            </a:extLst>
          </p:cNvPr>
          <p:cNvPicPr>
            <a:picLocks noGrp="1" noChangeAspect="1"/>
          </p:cNvPicPr>
          <p:nvPr>
            <p:ph idx="1"/>
          </p:nvPr>
        </p:nvPicPr>
        <p:blipFill>
          <a:blip r:embed="rId4"/>
          <a:stretch>
            <a:fillRect/>
          </a:stretch>
        </p:blipFill>
        <p:spPr>
          <a:xfrm>
            <a:off x="825023" y="1424508"/>
            <a:ext cx="4650548" cy="2206669"/>
          </a:xfrm>
          <a:prstGeom prst="rect">
            <a:avLst/>
          </a:prstGeom>
        </p:spPr>
      </p:pic>
      <p:sp>
        <p:nvSpPr>
          <p:cNvPr id="5" name="Rectangle 4">
            <a:extLst>
              <a:ext uri="{FF2B5EF4-FFF2-40B4-BE49-F238E27FC236}">
                <a16:creationId xmlns:a16="http://schemas.microsoft.com/office/drawing/2014/main" id="{99E4BEA3-9E57-4EC4-AF82-7D38F20E32D5}"/>
              </a:ext>
            </a:extLst>
          </p:cNvPr>
          <p:cNvSpPr/>
          <p:nvPr/>
        </p:nvSpPr>
        <p:spPr>
          <a:xfrm>
            <a:off x="2022702" y="3653796"/>
            <a:ext cx="1983235" cy="369332"/>
          </a:xfrm>
          <a:prstGeom prst="rect">
            <a:avLst/>
          </a:prstGeom>
        </p:spPr>
        <p:txBody>
          <a:bodyPr wrap="none">
            <a:spAutoFit/>
          </a:bodyPr>
          <a:lstStyle/>
          <a:p>
            <a:r>
              <a:rPr lang="en-US" b="1" dirty="0" err="1"/>
              <a:t>Ingredient</a:t>
            </a:r>
            <a:r>
              <a:rPr lang="en-US" dirty="0" err="1"/>
              <a:t>_</a:t>
            </a:r>
            <a:r>
              <a:rPr lang="en-US" b="1" dirty="0" err="1"/>
              <a:t>type</a:t>
            </a:r>
            <a:endParaRPr lang="en-US" b="1" dirty="0"/>
          </a:p>
        </p:txBody>
      </p:sp>
      <p:pic>
        <p:nvPicPr>
          <p:cNvPr id="6" name="Picture 5">
            <a:extLst>
              <a:ext uri="{FF2B5EF4-FFF2-40B4-BE49-F238E27FC236}">
                <a16:creationId xmlns:a16="http://schemas.microsoft.com/office/drawing/2014/main" id="{EA8AB25C-A28F-4D86-9FB3-5F33CA13E2AF}"/>
              </a:ext>
            </a:extLst>
          </p:cNvPr>
          <p:cNvPicPr>
            <a:picLocks noChangeAspect="1"/>
          </p:cNvPicPr>
          <p:nvPr/>
        </p:nvPicPr>
        <p:blipFill>
          <a:blip r:embed="rId5"/>
          <a:stretch>
            <a:fillRect/>
          </a:stretch>
        </p:blipFill>
        <p:spPr>
          <a:xfrm>
            <a:off x="6854954" y="1268534"/>
            <a:ext cx="4734534" cy="2268391"/>
          </a:xfrm>
          <a:prstGeom prst="rect">
            <a:avLst/>
          </a:prstGeom>
        </p:spPr>
      </p:pic>
      <p:sp>
        <p:nvSpPr>
          <p:cNvPr id="8" name="Rectangle 7">
            <a:extLst>
              <a:ext uri="{FF2B5EF4-FFF2-40B4-BE49-F238E27FC236}">
                <a16:creationId xmlns:a16="http://schemas.microsoft.com/office/drawing/2014/main" id="{2970BF06-4E40-4499-AAF2-A556CDDD0521}"/>
              </a:ext>
            </a:extLst>
          </p:cNvPr>
          <p:cNvSpPr/>
          <p:nvPr/>
        </p:nvSpPr>
        <p:spPr>
          <a:xfrm>
            <a:off x="7261999" y="3564276"/>
            <a:ext cx="3920443" cy="369332"/>
          </a:xfrm>
          <a:prstGeom prst="rect">
            <a:avLst/>
          </a:prstGeom>
        </p:spPr>
        <p:txBody>
          <a:bodyPr wrap="square">
            <a:spAutoFit/>
          </a:bodyPr>
          <a:lstStyle/>
          <a:p>
            <a:r>
              <a:rPr lang="en-US" b="1" dirty="0"/>
              <a:t>Month-wise</a:t>
            </a:r>
            <a:r>
              <a:rPr lang="en-US" dirty="0"/>
              <a:t> </a:t>
            </a:r>
            <a:r>
              <a:rPr lang="en-US" b="1" dirty="0"/>
              <a:t>with</a:t>
            </a:r>
            <a:r>
              <a:rPr lang="en-US" dirty="0"/>
              <a:t> </a:t>
            </a:r>
            <a:r>
              <a:rPr lang="en-US" b="1" dirty="0"/>
              <a:t>Ingredient</a:t>
            </a:r>
            <a:r>
              <a:rPr lang="en-US" dirty="0"/>
              <a:t> </a:t>
            </a:r>
            <a:r>
              <a:rPr lang="en-US" b="1" dirty="0"/>
              <a:t>type</a:t>
            </a:r>
          </a:p>
        </p:txBody>
      </p:sp>
      <p:pic>
        <p:nvPicPr>
          <p:cNvPr id="10" name="Picture 9">
            <a:extLst>
              <a:ext uri="{FF2B5EF4-FFF2-40B4-BE49-F238E27FC236}">
                <a16:creationId xmlns:a16="http://schemas.microsoft.com/office/drawing/2014/main" id="{C67B9D78-FAF6-452C-B073-8E8BE67E6EA6}"/>
              </a:ext>
            </a:extLst>
          </p:cNvPr>
          <p:cNvPicPr>
            <a:picLocks noChangeAspect="1"/>
          </p:cNvPicPr>
          <p:nvPr/>
        </p:nvPicPr>
        <p:blipFill>
          <a:blip r:embed="rId6"/>
          <a:stretch>
            <a:fillRect/>
          </a:stretch>
        </p:blipFill>
        <p:spPr>
          <a:xfrm>
            <a:off x="7008301" y="4020018"/>
            <a:ext cx="4398461" cy="2312160"/>
          </a:xfrm>
          <a:prstGeom prst="rect">
            <a:avLst/>
          </a:prstGeom>
        </p:spPr>
      </p:pic>
      <p:sp>
        <p:nvSpPr>
          <p:cNvPr id="11" name="Subtitle 2">
            <a:extLst>
              <a:ext uri="{FF2B5EF4-FFF2-40B4-BE49-F238E27FC236}">
                <a16:creationId xmlns:a16="http://schemas.microsoft.com/office/drawing/2014/main" id="{D4BD077F-F363-47E5-9EE4-D29A79FA55EE}"/>
              </a:ext>
            </a:extLst>
          </p:cNvPr>
          <p:cNvSpPr txBox="1">
            <a:spLocks/>
          </p:cNvSpPr>
          <p:nvPr/>
        </p:nvSpPr>
        <p:spPr>
          <a:xfrm>
            <a:off x="8570511" y="6299684"/>
            <a:ext cx="1550951" cy="51899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800" b="1" dirty="0"/>
              <a:t>Week-wise</a:t>
            </a:r>
            <a:endParaRPr lang="en-US" b="1" dirty="0"/>
          </a:p>
        </p:txBody>
      </p:sp>
      <p:pic>
        <p:nvPicPr>
          <p:cNvPr id="13" name="Picture 12">
            <a:extLst>
              <a:ext uri="{FF2B5EF4-FFF2-40B4-BE49-F238E27FC236}">
                <a16:creationId xmlns:a16="http://schemas.microsoft.com/office/drawing/2014/main" id="{72EF7616-76CE-4AF7-A1AA-D2F6679C771E}"/>
              </a:ext>
            </a:extLst>
          </p:cNvPr>
          <p:cNvPicPr>
            <a:picLocks noChangeAspect="1"/>
          </p:cNvPicPr>
          <p:nvPr/>
        </p:nvPicPr>
        <p:blipFill>
          <a:blip r:embed="rId7"/>
          <a:stretch>
            <a:fillRect/>
          </a:stretch>
        </p:blipFill>
        <p:spPr>
          <a:xfrm>
            <a:off x="892403" y="4166011"/>
            <a:ext cx="4706299" cy="2206668"/>
          </a:xfrm>
          <a:prstGeom prst="rect">
            <a:avLst/>
          </a:prstGeom>
        </p:spPr>
      </p:pic>
      <p:sp>
        <p:nvSpPr>
          <p:cNvPr id="14" name="Rectangle 13">
            <a:extLst>
              <a:ext uri="{FF2B5EF4-FFF2-40B4-BE49-F238E27FC236}">
                <a16:creationId xmlns:a16="http://schemas.microsoft.com/office/drawing/2014/main" id="{53E5A6C7-1778-4F16-B9B2-B993D1B7C2D1}"/>
              </a:ext>
            </a:extLst>
          </p:cNvPr>
          <p:cNvSpPr/>
          <p:nvPr/>
        </p:nvSpPr>
        <p:spPr>
          <a:xfrm>
            <a:off x="2190965" y="6372679"/>
            <a:ext cx="1918664" cy="369332"/>
          </a:xfrm>
          <a:prstGeom prst="rect">
            <a:avLst/>
          </a:prstGeom>
        </p:spPr>
        <p:txBody>
          <a:bodyPr wrap="square">
            <a:spAutoFit/>
          </a:bodyPr>
          <a:lstStyle/>
          <a:p>
            <a:r>
              <a:rPr lang="en-US" dirty="0"/>
              <a:t>  </a:t>
            </a:r>
            <a:r>
              <a:rPr lang="en-US" b="1" dirty="0"/>
              <a:t>Location-wise</a:t>
            </a:r>
          </a:p>
        </p:txBody>
      </p:sp>
      <p:sp>
        <p:nvSpPr>
          <p:cNvPr id="16" name="Rectangle 15">
            <a:extLst>
              <a:ext uri="{FF2B5EF4-FFF2-40B4-BE49-F238E27FC236}">
                <a16:creationId xmlns:a16="http://schemas.microsoft.com/office/drawing/2014/main" id="{8E572490-C48F-4110-9D4F-94BCCC7AAA85}"/>
              </a:ext>
            </a:extLst>
          </p:cNvPr>
          <p:cNvSpPr/>
          <p:nvPr/>
        </p:nvSpPr>
        <p:spPr>
          <a:xfrm>
            <a:off x="733363" y="694003"/>
            <a:ext cx="2578679" cy="523220"/>
          </a:xfrm>
          <a:prstGeom prst="rect">
            <a:avLst/>
          </a:prstGeom>
        </p:spPr>
        <p:txBody>
          <a:bodyPr wrap="square">
            <a:spAutoFit/>
          </a:bodyPr>
          <a:lstStyle/>
          <a:p>
            <a:r>
              <a:rPr lang="en-US" dirty="0"/>
              <a:t>  </a:t>
            </a:r>
            <a:r>
              <a:rPr lang="en-US" sz="2800" dirty="0">
                <a:solidFill>
                  <a:schemeClr val="accent1"/>
                </a:solidFill>
                <a:latin typeface="+mj-lt"/>
                <a:ea typeface="+mj-ea"/>
                <a:cs typeface="+mj-cs"/>
              </a:rPr>
              <a:t>Yield Plots</a:t>
            </a:r>
            <a:endParaRPr lang="en-US" sz="3200" cap="all" dirty="0">
              <a:solidFill>
                <a:schemeClr val="accent1"/>
              </a:solidFill>
              <a:latin typeface="+mj-lt"/>
              <a:ea typeface="+mj-ea"/>
              <a:cs typeface="+mj-cs"/>
            </a:endParaRPr>
          </a:p>
        </p:txBody>
      </p:sp>
      <p:pic>
        <p:nvPicPr>
          <p:cNvPr id="18" name="Audio 17">
            <a:hlinkClick r:id="" action="ppaction://media"/>
            <a:extLst>
              <a:ext uri="{FF2B5EF4-FFF2-40B4-BE49-F238E27FC236}">
                <a16:creationId xmlns:a16="http://schemas.microsoft.com/office/drawing/2014/main" id="{61CEAF4C-5003-47FB-B4AE-72C0AD4B812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71542062"/>
      </p:ext>
    </p:extLst>
  </p:cSld>
  <p:clrMapOvr>
    <a:masterClrMapping/>
  </p:clrMapOvr>
  <mc:AlternateContent xmlns:mc="http://schemas.openxmlformats.org/markup-compatibility/2006">
    <mc:Choice xmlns:p14="http://schemas.microsoft.com/office/powerpoint/2010/main" Requires="p14">
      <p:transition spd="slow" p14:dur="2000" advTm="68049"/>
    </mc:Choice>
    <mc:Fallback>
      <p:transition spd="slow" advTm="68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02C9-800A-49A7-B8A6-4A16AAE940C4}"/>
              </a:ext>
            </a:extLst>
          </p:cNvPr>
          <p:cNvSpPr>
            <a:spLocks noGrp="1"/>
          </p:cNvSpPr>
          <p:nvPr>
            <p:ph type="ctrTitle"/>
          </p:nvPr>
        </p:nvSpPr>
        <p:spPr/>
        <p:txBody>
          <a:bodyPr/>
          <a:lstStyle/>
          <a:p>
            <a:r>
              <a:rPr lang="en-US" dirty="0"/>
              <a:t>  </a:t>
            </a:r>
          </a:p>
        </p:txBody>
      </p:sp>
      <p:sp>
        <p:nvSpPr>
          <p:cNvPr id="3" name="Subtitle 2">
            <a:extLst>
              <a:ext uri="{FF2B5EF4-FFF2-40B4-BE49-F238E27FC236}">
                <a16:creationId xmlns:a16="http://schemas.microsoft.com/office/drawing/2014/main" id="{E0B59F60-BA12-41EF-B22F-082D36D59DB0}"/>
              </a:ext>
            </a:extLst>
          </p:cNvPr>
          <p:cNvSpPr>
            <a:spLocks noGrp="1"/>
          </p:cNvSpPr>
          <p:nvPr>
            <p:ph type="subTitle" idx="1"/>
          </p:nvPr>
        </p:nvSpPr>
        <p:spPr>
          <a:xfrm>
            <a:off x="8086966" y="1392318"/>
            <a:ext cx="3603534" cy="854268"/>
          </a:xfrm>
        </p:spPr>
        <p:txBody>
          <a:bodyPr>
            <a:normAutofit/>
          </a:bodyPr>
          <a:lstStyle/>
          <a:p>
            <a:r>
              <a:rPr lang="en-US" b="1" cap="none" dirty="0"/>
              <a:t>Temperature Observed For The Year 2016</a:t>
            </a:r>
          </a:p>
        </p:txBody>
      </p:sp>
      <p:sp>
        <p:nvSpPr>
          <p:cNvPr id="6" name="Rectangle 5">
            <a:extLst>
              <a:ext uri="{FF2B5EF4-FFF2-40B4-BE49-F238E27FC236}">
                <a16:creationId xmlns:a16="http://schemas.microsoft.com/office/drawing/2014/main" id="{C53B5C12-19C1-46DF-B26F-6B85D9735490}"/>
              </a:ext>
            </a:extLst>
          </p:cNvPr>
          <p:cNvSpPr/>
          <p:nvPr/>
        </p:nvSpPr>
        <p:spPr>
          <a:xfrm>
            <a:off x="2173066" y="6214553"/>
            <a:ext cx="3084114" cy="369332"/>
          </a:xfrm>
          <a:prstGeom prst="rect">
            <a:avLst/>
          </a:prstGeom>
        </p:spPr>
        <p:txBody>
          <a:bodyPr wrap="none">
            <a:spAutoFit/>
          </a:bodyPr>
          <a:lstStyle/>
          <a:p>
            <a:r>
              <a:rPr lang="en-US" b="1" dirty="0"/>
              <a:t>Farm area and ingredient</a:t>
            </a:r>
          </a:p>
        </p:txBody>
      </p:sp>
      <p:pic>
        <p:nvPicPr>
          <p:cNvPr id="7" name="Picture 6">
            <a:extLst>
              <a:ext uri="{FF2B5EF4-FFF2-40B4-BE49-F238E27FC236}">
                <a16:creationId xmlns:a16="http://schemas.microsoft.com/office/drawing/2014/main" id="{5E80B39B-6BE2-4593-A93F-8869FDF03719}"/>
              </a:ext>
            </a:extLst>
          </p:cNvPr>
          <p:cNvPicPr>
            <a:picLocks noChangeAspect="1"/>
          </p:cNvPicPr>
          <p:nvPr/>
        </p:nvPicPr>
        <p:blipFill>
          <a:blip r:embed="rId4"/>
          <a:stretch>
            <a:fillRect/>
          </a:stretch>
        </p:blipFill>
        <p:spPr>
          <a:xfrm>
            <a:off x="955860" y="3844385"/>
            <a:ext cx="5083433" cy="2238761"/>
          </a:xfrm>
          <a:prstGeom prst="rect">
            <a:avLst/>
          </a:prstGeom>
        </p:spPr>
      </p:pic>
      <p:pic>
        <p:nvPicPr>
          <p:cNvPr id="8" name="Picture 7">
            <a:extLst>
              <a:ext uri="{FF2B5EF4-FFF2-40B4-BE49-F238E27FC236}">
                <a16:creationId xmlns:a16="http://schemas.microsoft.com/office/drawing/2014/main" id="{191CA571-4934-4221-B67A-73D5E7F16C06}"/>
              </a:ext>
            </a:extLst>
          </p:cNvPr>
          <p:cNvPicPr>
            <a:picLocks noChangeAspect="1"/>
          </p:cNvPicPr>
          <p:nvPr/>
        </p:nvPicPr>
        <p:blipFill>
          <a:blip r:embed="rId5"/>
          <a:stretch>
            <a:fillRect/>
          </a:stretch>
        </p:blipFill>
        <p:spPr>
          <a:xfrm>
            <a:off x="955860" y="739774"/>
            <a:ext cx="6875019" cy="2711114"/>
          </a:xfrm>
          <a:prstGeom prst="rect">
            <a:avLst/>
          </a:prstGeom>
        </p:spPr>
      </p:pic>
      <p:sp>
        <p:nvSpPr>
          <p:cNvPr id="9" name="Rectangle 8">
            <a:extLst>
              <a:ext uri="{FF2B5EF4-FFF2-40B4-BE49-F238E27FC236}">
                <a16:creationId xmlns:a16="http://schemas.microsoft.com/office/drawing/2014/main" id="{1A53CC11-E2F0-49AF-BA34-FCE894C46B24}"/>
              </a:ext>
            </a:extLst>
          </p:cNvPr>
          <p:cNvSpPr/>
          <p:nvPr/>
        </p:nvSpPr>
        <p:spPr>
          <a:xfrm>
            <a:off x="908051" y="132497"/>
            <a:ext cx="4673074" cy="523220"/>
          </a:xfrm>
          <a:prstGeom prst="rect">
            <a:avLst/>
          </a:prstGeom>
        </p:spPr>
        <p:txBody>
          <a:bodyPr wrap="none">
            <a:spAutoFit/>
          </a:bodyPr>
          <a:lstStyle/>
          <a:p>
            <a:r>
              <a:rPr lang="en-US" sz="2800" dirty="0">
                <a:solidFill>
                  <a:schemeClr val="accent1"/>
                </a:solidFill>
                <a:latin typeface="+mj-lt"/>
                <a:ea typeface="+mj-ea"/>
                <a:cs typeface="+mj-cs"/>
              </a:rPr>
              <a:t>Location-wise</a:t>
            </a:r>
            <a:r>
              <a:rPr lang="en-US" b="1" dirty="0"/>
              <a:t> </a:t>
            </a:r>
            <a:r>
              <a:rPr lang="en-US" sz="2800" dirty="0">
                <a:solidFill>
                  <a:schemeClr val="accent1"/>
                </a:solidFill>
                <a:latin typeface="+mj-lt"/>
                <a:ea typeface="+mj-ea"/>
                <a:cs typeface="+mj-cs"/>
              </a:rPr>
              <a:t>Visualization</a:t>
            </a:r>
            <a:r>
              <a:rPr lang="en-US" b="1" dirty="0"/>
              <a:t> </a:t>
            </a:r>
            <a:endParaRPr lang="en-US" dirty="0"/>
          </a:p>
        </p:txBody>
      </p:sp>
      <p:pic>
        <p:nvPicPr>
          <p:cNvPr id="10" name="Picture 9">
            <a:extLst>
              <a:ext uri="{FF2B5EF4-FFF2-40B4-BE49-F238E27FC236}">
                <a16:creationId xmlns:a16="http://schemas.microsoft.com/office/drawing/2014/main" id="{1EE061E4-7A4C-49E6-A049-099B49658A47}"/>
              </a:ext>
            </a:extLst>
          </p:cNvPr>
          <p:cNvPicPr>
            <a:picLocks noChangeAspect="1"/>
          </p:cNvPicPr>
          <p:nvPr/>
        </p:nvPicPr>
        <p:blipFill>
          <a:blip r:embed="rId6"/>
          <a:stretch>
            <a:fillRect/>
          </a:stretch>
        </p:blipFill>
        <p:spPr>
          <a:xfrm>
            <a:off x="7384312" y="3570423"/>
            <a:ext cx="4112580" cy="2717394"/>
          </a:xfrm>
          <a:prstGeom prst="rect">
            <a:avLst/>
          </a:prstGeom>
        </p:spPr>
      </p:pic>
      <p:sp>
        <p:nvSpPr>
          <p:cNvPr id="11" name="Rectangle 10">
            <a:extLst>
              <a:ext uri="{FF2B5EF4-FFF2-40B4-BE49-F238E27FC236}">
                <a16:creationId xmlns:a16="http://schemas.microsoft.com/office/drawing/2014/main" id="{5E9AC738-6791-4324-B554-2697B9ED2087}"/>
              </a:ext>
            </a:extLst>
          </p:cNvPr>
          <p:cNvSpPr/>
          <p:nvPr/>
        </p:nvSpPr>
        <p:spPr>
          <a:xfrm>
            <a:off x="8653734" y="6363536"/>
            <a:ext cx="1667444" cy="369332"/>
          </a:xfrm>
          <a:prstGeom prst="rect">
            <a:avLst/>
          </a:prstGeom>
        </p:spPr>
        <p:txBody>
          <a:bodyPr wrap="none">
            <a:spAutoFit/>
          </a:bodyPr>
          <a:lstStyle/>
          <a:p>
            <a:r>
              <a:rPr lang="en-US" b="1" dirty="0"/>
              <a:t>Precipitation</a:t>
            </a:r>
          </a:p>
        </p:txBody>
      </p:sp>
      <p:pic>
        <p:nvPicPr>
          <p:cNvPr id="5" name="Audio 4">
            <a:hlinkClick r:id="" action="ppaction://media"/>
            <a:extLst>
              <a:ext uri="{FF2B5EF4-FFF2-40B4-BE49-F238E27FC236}">
                <a16:creationId xmlns:a16="http://schemas.microsoft.com/office/drawing/2014/main" id="{86610BBA-89FE-480D-B9FA-6F956AEF22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339893501"/>
      </p:ext>
    </p:extLst>
  </p:cSld>
  <p:clrMapOvr>
    <a:masterClrMapping/>
  </p:clrMapOvr>
  <mc:AlternateContent xmlns:mc="http://schemas.openxmlformats.org/markup-compatibility/2006">
    <mc:Choice xmlns:p14="http://schemas.microsoft.com/office/powerpoint/2010/main" Requires="p14">
      <p:transition spd="slow" p14:dur="2000" advTm="29749"/>
    </mc:Choice>
    <mc:Fallback>
      <p:transition spd="slow" advTm="29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2D7B9-B7BD-47E6-8F3E-C628FC55B9BC}"/>
              </a:ext>
            </a:extLst>
          </p:cNvPr>
          <p:cNvSpPr>
            <a:spLocks noGrp="1"/>
          </p:cNvSpPr>
          <p:nvPr>
            <p:ph type="title"/>
          </p:nvPr>
        </p:nvSpPr>
        <p:spPr>
          <a:xfrm>
            <a:off x="1450392" y="342420"/>
            <a:ext cx="9291215" cy="1049235"/>
          </a:xfrm>
        </p:spPr>
        <p:txBody>
          <a:bodyPr/>
          <a:lstStyle/>
          <a:p>
            <a:r>
              <a:rPr lang="en-US" b="1" dirty="0"/>
              <a:t>Count plot</a:t>
            </a:r>
            <a:endParaRPr lang="en-US" dirty="0"/>
          </a:p>
        </p:txBody>
      </p:sp>
      <p:sp>
        <p:nvSpPr>
          <p:cNvPr id="3" name="Content Placeholder 2">
            <a:extLst>
              <a:ext uri="{FF2B5EF4-FFF2-40B4-BE49-F238E27FC236}">
                <a16:creationId xmlns:a16="http://schemas.microsoft.com/office/drawing/2014/main" id="{1A0FE99B-761F-4F5E-8433-A08D2E2836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FD11A9-1E5A-4B74-AE5C-B818979D6FDF}"/>
              </a:ext>
            </a:extLst>
          </p:cNvPr>
          <p:cNvPicPr>
            <a:picLocks noChangeAspect="1"/>
          </p:cNvPicPr>
          <p:nvPr/>
        </p:nvPicPr>
        <p:blipFill>
          <a:blip r:embed="rId4"/>
          <a:stretch>
            <a:fillRect/>
          </a:stretch>
        </p:blipFill>
        <p:spPr>
          <a:xfrm>
            <a:off x="1285459" y="1284806"/>
            <a:ext cx="9797511" cy="5078032"/>
          </a:xfrm>
          <a:prstGeom prst="rect">
            <a:avLst/>
          </a:prstGeom>
        </p:spPr>
      </p:pic>
      <p:pic>
        <p:nvPicPr>
          <p:cNvPr id="6" name="Audio 5">
            <a:hlinkClick r:id="" action="ppaction://media"/>
            <a:extLst>
              <a:ext uri="{FF2B5EF4-FFF2-40B4-BE49-F238E27FC236}">
                <a16:creationId xmlns:a16="http://schemas.microsoft.com/office/drawing/2014/main" id="{29BC1909-0456-4A29-92C3-ACFBBFD4AF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17748355"/>
      </p:ext>
    </p:extLst>
  </p:cSld>
  <p:clrMapOvr>
    <a:masterClrMapping/>
  </p:clrMapOvr>
  <mc:AlternateContent xmlns:mc="http://schemas.openxmlformats.org/markup-compatibility/2006">
    <mc:Choice xmlns:p14="http://schemas.microsoft.com/office/powerpoint/2010/main" Requires="p14">
      <p:transition spd="slow" p14:dur="2000" advTm="15923"/>
    </mc:Choice>
    <mc:Fallback>
      <p:transition spd="slow" advTm="1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281</TotalTime>
  <Words>564</Words>
  <Application>Microsoft Office PowerPoint</Application>
  <PresentationFormat>Widescreen</PresentationFormat>
  <Paragraphs>152</Paragraphs>
  <Slides>25</Slides>
  <Notes>0</Notes>
  <HiddenSlides>0</HiddenSlides>
  <MMClips>25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Rockwell</vt:lpstr>
      <vt:lpstr>Gallery</vt:lpstr>
      <vt:lpstr>Crop Yield Prediction</vt:lpstr>
      <vt:lpstr>CONTENTS</vt:lpstr>
      <vt:lpstr>Introduction</vt:lpstr>
      <vt:lpstr>PowerPoint Presentation</vt:lpstr>
      <vt:lpstr>DATA Preprocessing</vt:lpstr>
      <vt:lpstr> </vt:lpstr>
      <vt:lpstr>Data Visualization</vt:lpstr>
      <vt:lpstr>  </vt:lpstr>
      <vt:lpstr>Count plot</vt:lpstr>
      <vt:lpstr>Heatmap</vt:lpstr>
      <vt:lpstr>extracting Features from Time stamp </vt:lpstr>
      <vt:lpstr>DATA VALIDATION SPLIT</vt:lpstr>
      <vt:lpstr>MODELS</vt:lpstr>
      <vt:lpstr> Linear Regression model</vt:lpstr>
      <vt:lpstr>Decision Tree</vt:lpstr>
      <vt:lpstr>  </vt:lpstr>
      <vt:lpstr>Random forest</vt:lpstr>
      <vt:lpstr> </vt:lpstr>
      <vt:lpstr> </vt:lpstr>
      <vt:lpstr>XG BOOSt</vt:lpstr>
      <vt:lpstr>Neural Network </vt:lpstr>
      <vt:lpstr>Comparison of Models </vt:lpstr>
      <vt:lpstr>Yield Produced actual vs Original demand </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Yield Prediction</dc:title>
  <dc:creator>Amrutha Lakshmane Gowda</dc:creator>
  <cp:lastModifiedBy>aditya DUBEY</cp:lastModifiedBy>
  <cp:revision>11</cp:revision>
  <dcterms:created xsi:type="dcterms:W3CDTF">2020-04-26T19:27:04Z</dcterms:created>
  <dcterms:modified xsi:type="dcterms:W3CDTF">2020-04-27T03:19:55Z</dcterms:modified>
</cp:coreProperties>
</file>